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58" r:id="rId5"/>
    <p:sldId id="260" r:id="rId6"/>
    <p:sldId id="261" r:id="rId7"/>
    <p:sldId id="262" r:id="rId8"/>
    <p:sldId id="263" r:id="rId9"/>
    <p:sldId id="264" r:id="rId10"/>
    <p:sldId id="265" r:id="rId11"/>
    <p:sldId id="266" r:id="rId12"/>
    <p:sldId id="268" r:id="rId13"/>
    <p:sldId id="269" r:id="rId14"/>
    <p:sldId id="267" r:id="rId15"/>
    <p:sldId id="270" r:id="rId16"/>
    <p:sldId id="271"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CF0CB1-920E-C865-46D5-A7D566B9AFE1}" v="1012" dt="2023-08-03T05:08:57.407"/>
    <p1510:client id="{5E5313AD-4DED-B143-78EB-24A676F81CFA}" v="535" dt="2023-08-03T07:53:26.344"/>
    <p1510:client id="{9310F46C-7E59-47AF-8649-EED48511E1FA}" v="748" dt="2023-08-02T22:36:17.455"/>
    <p1510:client id="{F798653C-9F11-9F53-B900-76A38328A054}" v="1411" dt="2023-08-03T16:12:42.841"/>
    <p1510:client id="{FE8FBC7B-FD19-1B4D-FD02-7D3ADFE9C55C}" v="428" dt="2023-08-03T07:16:56.7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DF8D48-EB6A-4E1B-A6C3-69EDB1E74086}" type="doc">
      <dgm:prSet loTypeId="urn:microsoft.com/office/officeart/2018/2/layout/IconCircleList" loCatId="icon" qsTypeId="urn:microsoft.com/office/officeart/2005/8/quickstyle/simple1" qsCatId="simple" csTypeId="urn:microsoft.com/office/officeart/2018/5/colors/Iconchunking_neutralbg_accent1_2" csCatId="accent1" phldr="1"/>
      <dgm:spPr/>
      <dgm:t>
        <a:bodyPr/>
        <a:lstStyle/>
        <a:p>
          <a:endParaRPr lang="en-US"/>
        </a:p>
      </dgm:t>
    </dgm:pt>
    <dgm:pt modelId="{7DA1B7EF-42D4-4FCD-BC7C-27B2685D5C24}">
      <dgm:prSet/>
      <dgm:spPr/>
      <dgm:t>
        <a:bodyPr/>
        <a:lstStyle/>
        <a:p>
          <a:r>
            <a:rPr lang="en-US" dirty="0"/>
            <a:t>We transformed our Robo-soccer bot into Manipulator by making some changes in design and adding some extra features.</a:t>
          </a:r>
        </a:p>
      </dgm:t>
    </dgm:pt>
    <dgm:pt modelId="{E427185C-52BD-41FF-B2AC-552887BA2B45}" type="parTrans" cxnId="{954D625D-3932-4F33-98D5-96EB836D8BF0}">
      <dgm:prSet/>
      <dgm:spPr/>
      <dgm:t>
        <a:bodyPr/>
        <a:lstStyle/>
        <a:p>
          <a:endParaRPr lang="en-US"/>
        </a:p>
      </dgm:t>
    </dgm:pt>
    <dgm:pt modelId="{E50CFEDA-329F-4496-87E9-1C64679B79D7}" type="sibTrans" cxnId="{954D625D-3932-4F33-98D5-96EB836D8BF0}">
      <dgm:prSet/>
      <dgm:spPr/>
      <dgm:t>
        <a:bodyPr/>
        <a:lstStyle/>
        <a:p>
          <a:endParaRPr lang="en-US"/>
        </a:p>
      </dgm:t>
    </dgm:pt>
    <dgm:pt modelId="{CDA2A734-3EE9-4CE7-80B1-86E9A9B9AB72}">
      <dgm:prSet/>
      <dgm:spPr/>
      <dgm:t>
        <a:bodyPr/>
        <a:lstStyle/>
        <a:p>
          <a:pPr rtl="0"/>
          <a:r>
            <a:rPr lang="en-US" dirty="0"/>
            <a:t>We mounted</a:t>
          </a:r>
          <a:r>
            <a:rPr lang="en-US" dirty="0">
              <a:latin typeface="Calibri Light" panose="020F0302020204030204"/>
            </a:rPr>
            <a:t> an</a:t>
          </a:r>
          <a:r>
            <a:rPr lang="en-US" dirty="0"/>
            <a:t> arm on the moving bot(</a:t>
          </a:r>
          <a:r>
            <a:rPr lang="en-US" dirty="0" err="1"/>
            <a:t>robo</a:t>
          </a:r>
          <a:r>
            <a:rPr lang="en-US" dirty="0"/>
            <a:t>-soccer) that comprises of 4 servos and a jaw that is controlled by one of the servos.</a:t>
          </a:r>
        </a:p>
      </dgm:t>
    </dgm:pt>
    <dgm:pt modelId="{FE8ECDA7-2400-4F6C-BB27-BFA5F537A896}" type="parTrans" cxnId="{C941BDAB-6B03-418E-B736-F8ADA52976DC}">
      <dgm:prSet/>
      <dgm:spPr/>
      <dgm:t>
        <a:bodyPr/>
        <a:lstStyle/>
        <a:p>
          <a:endParaRPr lang="en-US"/>
        </a:p>
      </dgm:t>
    </dgm:pt>
    <dgm:pt modelId="{5619B421-A092-4E49-8E3E-84F1E8068DD3}" type="sibTrans" cxnId="{C941BDAB-6B03-418E-B736-F8ADA52976DC}">
      <dgm:prSet/>
      <dgm:spPr/>
      <dgm:t>
        <a:bodyPr/>
        <a:lstStyle/>
        <a:p>
          <a:endParaRPr lang="en-US"/>
        </a:p>
      </dgm:t>
    </dgm:pt>
    <dgm:pt modelId="{9F74D1F0-068C-4127-AA6E-81CE99D265F7}">
      <dgm:prSet/>
      <dgm:spPr/>
      <dgm:t>
        <a:bodyPr/>
        <a:lstStyle/>
        <a:p>
          <a:r>
            <a:rPr lang="en-US" dirty="0"/>
            <a:t>These servos were controlled using potentiometer and again for communication we used Wireless transceiver nRF24L01 module.</a:t>
          </a:r>
        </a:p>
      </dgm:t>
    </dgm:pt>
    <dgm:pt modelId="{2B14946B-1CDB-4747-A317-AEDE74227CD6}" type="parTrans" cxnId="{80F8BCA2-B4CE-4392-9A70-9E146B525C01}">
      <dgm:prSet/>
      <dgm:spPr/>
      <dgm:t>
        <a:bodyPr/>
        <a:lstStyle/>
        <a:p>
          <a:endParaRPr lang="en-US"/>
        </a:p>
      </dgm:t>
    </dgm:pt>
    <dgm:pt modelId="{AB78EFDF-86E2-438A-85DF-924599B90FBC}" type="sibTrans" cxnId="{80F8BCA2-B4CE-4392-9A70-9E146B525C01}">
      <dgm:prSet/>
      <dgm:spPr/>
      <dgm:t>
        <a:bodyPr/>
        <a:lstStyle/>
        <a:p>
          <a:endParaRPr lang="en-US"/>
        </a:p>
      </dgm:t>
    </dgm:pt>
    <dgm:pt modelId="{E3DD474C-6283-42C5-B4C1-8275E91C8F19}">
      <dgm:prSet/>
      <dgm:spPr/>
      <dgm:t>
        <a:bodyPr/>
        <a:lstStyle/>
        <a:p>
          <a:r>
            <a:rPr lang="en-US" dirty="0"/>
            <a:t>The bot was able to hold objects of required dimension from ground and can lift it </a:t>
          </a:r>
          <a:r>
            <a:rPr lang="en-US" dirty="0" err="1"/>
            <a:t>upto</a:t>
          </a:r>
          <a:r>
            <a:rPr lang="en-US" dirty="0"/>
            <a:t> height of 80 cm and can travel with the object.</a:t>
          </a:r>
        </a:p>
      </dgm:t>
    </dgm:pt>
    <dgm:pt modelId="{6DBE3099-5D59-4BF3-83E7-2AF38E851693}" type="parTrans" cxnId="{FFFA3E18-1921-4E45-A007-350FD0CC25AC}">
      <dgm:prSet/>
      <dgm:spPr/>
      <dgm:t>
        <a:bodyPr/>
        <a:lstStyle/>
        <a:p>
          <a:endParaRPr lang="en-US"/>
        </a:p>
      </dgm:t>
    </dgm:pt>
    <dgm:pt modelId="{F762A0DD-4D30-459F-96F1-3D379D7E04F4}" type="sibTrans" cxnId="{FFFA3E18-1921-4E45-A007-350FD0CC25AC}">
      <dgm:prSet/>
      <dgm:spPr/>
      <dgm:t>
        <a:bodyPr/>
        <a:lstStyle/>
        <a:p>
          <a:endParaRPr lang="en-US"/>
        </a:p>
      </dgm:t>
    </dgm:pt>
    <dgm:pt modelId="{98B1454F-CDDB-4F19-A37B-AEC6C24C7A6B}" type="pres">
      <dgm:prSet presAssocID="{D9DF8D48-EB6A-4E1B-A6C3-69EDB1E74086}" presName="root" presStyleCnt="0">
        <dgm:presLayoutVars>
          <dgm:dir/>
          <dgm:resizeHandles val="exact"/>
        </dgm:presLayoutVars>
      </dgm:prSet>
      <dgm:spPr/>
    </dgm:pt>
    <dgm:pt modelId="{5D73D31C-84E3-46C3-AA1D-B44DFAC089B9}" type="pres">
      <dgm:prSet presAssocID="{D9DF8D48-EB6A-4E1B-A6C3-69EDB1E74086}" presName="container" presStyleCnt="0">
        <dgm:presLayoutVars>
          <dgm:dir/>
          <dgm:resizeHandles val="exact"/>
        </dgm:presLayoutVars>
      </dgm:prSet>
      <dgm:spPr/>
    </dgm:pt>
    <dgm:pt modelId="{C09EB7C6-AF7C-4F56-9643-22661090B4B1}" type="pres">
      <dgm:prSet presAssocID="{7DA1B7EF-42D4-4FCD-BC7C-27B2685D5C24}" presName="compNode" presStyleCnt="0"/>
      <dgm:spPr/>
    </dgm:pt>
    <dgm:pt modelId="{63918616-027B-4269-944E-BE22068360EE}" type="pres">
      <dgm:prSet presAssocID="{7DA1B7EF-42D4-4FCD-BC7C-27B2685D5C24}" presName="iconBgRect" presStyleLbl="bgShp" presStyleIdx="0" presStyleCnt="4"/>
      <dgm:spPr/>
    </dgm:pt>
    <dgm:pt modelId="{56EFB25A-D7BE-4A44-B140-8F6DA7527F7E}" type="pres">
      <dgm:prSet presAssocID="{7DA1B7EF-42D4-4FCD-BC7C-27B2685D5C2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occer"/>
        </a:ext>
      </dgm:extLst>
    </dgm:pt>
    <dgm:pt modelId="{55F93D45-80DC-4FFD-AB95-090D5189C391}" type="pres">
      <dgm:prSet presAssocID="{7DA1B7EF-42D4-4FCD-BC7C-27B2685D5C24}" presName="spaceRect" presStyleCnt="0"/>
      <dgm:spPr/>
    </dgm:pt>
    <dgm:pt modelId="{62958754-4177-47AA-9A6E-D113EE15C85F}" type="pres">
      <dgm:prSet presAssocID="{7DA1B7EF-42D4-4FCD-BC7C-27B2685D5C24}" presName="textRect" presStyleLbl="revTx" presStyleIdx="0" presStyleCnt="4">
        <dgm:presLayoutVars>
          <dgm:chMax val="1"/>
          <dgm:chPref val="1"/>
        </dgm:presLayoutVars>
      </dgm:prSet>
      <dgm:spPr/>
    </dgm:pt>
    <dgm:pt modelId="{D8D2B9B7-F43B-4D01-8371-983942566547}" type="pres">
      <dgm:prSet presAssocID="{E50CFEDA-329F-4496-87E9-1C64679B79D7}" presName="sibTrans" presStyleLbl="sibTrans2D1" presStyleIdx="0" presStyleCnt="0"/>
      <dgm:spPr/>
    </dgm:pt>
    <dgm:pt modelId="{13492452-0A56-42BD-9E4A-F354AB6AC3C5}" type="pres">
      <dgm:prSet presAssocID="{CDA2A734-3EE9-4CE7-80B1-86E9A9B9AB72}" presName="compNode" presStyleCnt="0"/>
      <dgm:spPr/>
    </dgm:pt>
    <dgm:pt modelId="{CEFDD27C-7A10-4FB3-84E3-F4A8D49E28F4}" type="pres">
      <dgm:prSet presAssocID="{CDA2A734-3EE9-4CE7-80B1-86E9A9B9AB72}" presName="iconBgRect" presStyleLbl="bgShp" presStyleIdx="1" presStyleCnt="4"/>
      <dgm:spPr/>
    </dgm:pt>
    <dgm:pt modelId="{C42FA131-4E0B-4A76-9A9C-68486E3A95EA}" type="pres">
      <dgm:prSet presAssocID="{CDA2A734-3EE9-4CE7-80B1-86E9A9B9AB7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uscle Arm"/>
        </a:ext>
      </dgm:extLst>
    </dgm:pt>
    <dgm:pt modelId="{6CDBFB52-9C7C-491A-A611-AA358F84E4BE}" type="pres">
      <dgm:prSet presAssocID="{CDA2A734-3EE9-4CE7-80B1-86E9A9B9AB72}" presName="spaceRect" presStyleCnt="0"/>
      <dgm:spPr/>
    </dgm:pt>
    <dgm:pt modelId="{97FB643E-A6D9-42AD-A3F1-DA7C636661FE}" type="pres">
      <dgm:prSet presAssocID="{CDA2A734-3EE9-4CE7-80B1-86E9A9B9AB72}" presName="textRect" presStyleLbl="revTx" presStyleIdx="1" presStyleCnt="4">
        <dgm:presLayoutVars>
          <dgm:chMax val="1"/>
          <dgm:chPref val="1"/>
        </dgm:presLayoutVars>
      </dgm:prSet>
      <dgm:spPr/>
    </dgm:pt>
    <dgm:pt modelId="{09EC299C-A790-4011-B659-EA70957CFC1F}" type="pres">
      <dgm:prSet presAssocID="{5619B421-A092-4E49-8E3E-84F1E8068DD3}" presName="sibTrans" presStyleLbl="sibTrans2D1" presStyleIdx="0" presStyleCnt="0"/>
      <dgm:spPr/>
    </dgm:pt>
    <dgm:pt modelId="{6ED6D344-CFC9-417D-B919-735FA6E998BF}" type="pres">
      <dgm:prSet presAssocID="{9F74D1F0-068C-4127-AA6E-81CE99D265F7}" presName="compNode" presStyleCnt="0"/>
      <dgm:spPr/>
    </dgm:pt>
    <dgm:pt modelId="{9EDA23D2-738E-4015-98D3-5D5F6CC57BD3}" type="pres">
      <dgm:prSet presAssocID="{9F74D1F0-068C-4127-AA6E-81CE99D265F7}" presName="iconBgRect" presStyleLbl="bgShp" presStyleIdx="2" presStyleCnt="4"/>
      <dgm:spPr/>
    </dgm:pt>
    <dgm:pt modelId="{256C58D1-6614-49E6-8C5E-5E9A47C03543}" type="pres">
      <dgm:prSet presAssocID="{9F74D1F0-068C-4127-AA6E-81CE99D265F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rt with Pulse"/>
        </a:ext>
      </dgm:extLst>
    </dgm:pt>
    <dgm:pt modelId="{9203C603-E4CA-424C-8A97-3ABC468C79DF}" type="pres">
      <dgm:prSet presAssocID="{9F74D1F0-068C-4127-AA6E-81CE99D265F7}" presName="spaceRect" presStyleCnt="0"/>
      <dgm:spPr/>
    </dgm:pt>
    <dgm:pt modelId="{0AF3D62E-5A68-4AA4-9C81-B60756F8B662}" type="pres">
      <dgm:prSet presAssocID="{9F74D1F0-068C-4127-AA6E-81CE99D265F7}" presName="textRect" presStyleLbl="revTx" presStyleIdx="2" presStyleCnt="4">
        <dgm:presLayoutVars>
          <dgm:chMax val="1"/>
          <dgm:chPref val="1"/>
        </dgm:presLayoutVars>
      </dgm:prSet>
      <dgm:spPr/>
    </dgm:pt>
    <dgm:pt modelId="{EE199FEF-66A3-4DF6-ABED-C3BC3250EB35}" type="pres">
      <dgm:prSet presAssocID="{AB78EFDF-86E2-438A-85DF-924599B90FBC}" presName="sibTrans" presStyleLbl="sibTrans2D1" presStyleIdx="0" presStyleCnt="0"/>
      <dgm:spPr/>
    </dgm:pt>
    <dgm:pt modelId="{11C4B7DE-468B-492A-B975-45CC8F9A42C4}" type="pres">
      <dgm:prSet presAssocID="{E3DD474C-6283-42C5-B4C1-8275E91C8F19}" presName="compNode" presStyleCnt="0"/>
      <dgm:spPr/>
    </dgm:pt>
    <dgm:pt modelId="{EA5C146F-72A8-498E-9A24-22774C3F0D72}" type="pres">
      <dgm:prSet presAssocID="{E3DD474C-6283-42C5-B4C1-8275E91C8F19}" presName="iconBgRect" presStyleLbl="bgShp" presStyleIdx="3" presStyleCnt="4"/>
      <dgm:spPr/>
    </dgm:pt>
    <dgm:pt modelId="{5CB767A5-F889-4095-9A23-4BA20B0DB077}" type="pres">
      <dgm:prSet presAssocID="{E3DD474C-6283-42C5-B4C1-8275E91C8F1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obot"/>
        </a:ext>
      </dgm:extLst>
    </dgm:pt>
    <dgm:pt modelId="{7DE8D90C-8518-4D8A-A8E5-10C071C8B6B3}" type="pres">
      <dgm:prSet presAssocID="{E3DD474C-6283-42C5-B4C1-8275E91C8F19}" presName="spaceRect" presStyleCnt="0"/>
      <dgm:spPr/>
    </dgm:pt>
    <dgm:pt modelId="{B073CF84-A834-4DD6-922D-494BFEE941DD}" type="pres">
      <dgm:prSet presAssocID="{E3DD474C-6283-42C5-B4C1-8275E91C8F19}" presName="textRect" presStyleLbl="revTx" presStyleIdx="3" presStyleCnt="4">
        <dgm:presLayoutVars>
          <dgm:chMax val="1"/>
          <dgm:chPref val="1"/>
        </dgm:presLayoutVars>
      </dgm:prSet>
      <dgm:spPr/>
    </dgm:pt>
  </dgm:ptLst>
  <dgm:cxnLst>
    <dgm:cxn modelId="{F7B79105-E2E7-4300-B54E-EC6A5B8209BF}" type="presOf" srcId="{7DA1B7EF-42D4-4FCD-BC7C-27B2685D5C24}" destId="{62958754-4177-47AA-9A6E-D113EE15C85F}" srcOrd="0" destOrd="0" presId="urn:microsoft.com/office/officeart/2018/2/layout/IconCircleList"/>
    <dgm:cxn modelId="{AB0F440C-432B-4927-8C0B-F41FD0843666}" type="presOf" srcId="{AB78EFDF-86E2-438A-85DF-924599B90FBC}" destId="{EE199FEF-66A3-4DF6-ABED-C3BC3250EB35}" srcOrd="0" destOrd="0" presId="urn:microsoft.com/office/officeart/2018/2/layout/IconCircleList"/>
    <dgm:cxn modelId="{FFFA3E18-1921-4E45-A007-350FD0CC25AC}" srcId="{D9DF8D48-EB6A-4E1B-A6C3-69EDB1E74086}" destId="{E3DD474C-6283-42C5-B4C1-8275E91C8F19}" srcOrd="3" destOrd="0" parTransId="{6DBE3099-5D59-4BF3-83E7-2AF38E851693}" sibTransId="{F762A0DD-4D30-459F-96F1-3D379D7E04F4}"/>
    <dgm:cxn modelId="{F0534B1D-61FC-4E0B-A74B-B30330D0CCF0}" type="presOf" srcId="{E3DD474C-6283-42C5-B4C1-8275E91C8F19}" destId="{B073CF84-A834-4DD6-922D-494BFEE941DD}" srcOrd="0" destOrd="0" presId="urn:microsoft.com/office/officeart/2018/2/layout/IconCircleList"/>
    <dgm:cxn modelId="{82E37E26-D0D0-433B-B348-B8B657E0A0DA}" type="presOf" srcId="{E50CFEDA-329F-4496-87E9-1C64679B79D7}" destId="{D8D2B9B7-F43B-4D01-8371-983942566547}" srcOrd="0" destOrd="0" presId="urn:microsoft.com/office/officeart/2018/2/layout/IconCircleList"/>
    <dgm:cxn modelId="{954D625D-3932-4F33-98D5-96EB836D8BF0}" srcId="{D9DF8D48-EB6A-4E1B-A6C3-69EDB1E74086}" destId="{7DA1B7EF-42D4-4FCD-BC7C-27B2685D5C24}" srcOrd="0" destOrd="0" parTransId="{E427185C-52BD-41FF-B2AC-552887BA2B45}" sibTransId="{E50CFEDA-329F-4496-87E9-1C64679B79D7}"/>
    <dgm:cxn modelId="{DF67F076-74E6-4B5A-B005-367FA8AEA50E}" type="presOf" srcId="{D9DF8D48-EB6A-4E1B-A6C3-69EDB1E74086}" destId="{98B1454F-CDDB-4F19-A37B-AEC6C24C7A6B}" srcOrd="0" destOrd="0" presId="urn:microsoft.com/office/officeart/2018/2/layout/IconCircleList"/>
    <dgm:cxn modelId="{8CE66A88-1975-4E9A-B2E4-25814A0E060A}" type="presOf" srcId="{9F74D1F0-068C-4127-AA6E-81CE99D265F7}" destId="{0AF3D62E-5A68-4AA4-9C81-B60756F8B662}" srcOrd="0" destOrd="0" presId="urn:microsoft.com/office/officeart/2018/2/layout/IconCircleList"/>
    <dgm:cxn modelId="{361D1B8F-8563-4663-9780-414398AA9855}" type="presOf" srcId="{5619B421-A092-4E49-8E3E-84F1E8068DD3}" destId="{09EC299C-A790-4011-B659-EA70957CFC1F}" srcOrd="0" destOrd="0" presId="urn:microsoft.com/office/officeart/2018/2/layout/IconCircleList"/>
    <dgm:cxn modelId="{47AB8396-D86D-4324-9AF3-805B518F58BD}" type="presOf" srcId="{CDA2A734-3EE9-4CE7-80B1-86E9A9B9AB72}" destId="{97FB643E-A6D9-42AD-A3F1-DA7C636661FE}" srcOrd="0" destOrd="0" presId="urn:microsoft.com/office/officeart/2018/2/layout/IconCircleList"/>
    <dgm:cxn modelId="{80F8BCA2-B4CE-4392-9A70-9E146B525C01}" srcId="{D9DF8D48-EB6A-4E1B-A6C3-69EDB1E74086}" destId="{9F74D1F0-068C-4127-AA6E-81CE99D265F7}" srcOrd="2" destOrd="0" parTransId="{2B14946B-1CDB-4747-A317-AEDE74227CD6}" sibTransId="{AB78EFDF-86E2-438A-85DF-924599B90FBC}"/>
    <dgm:cxn modelId="{C941BDAB-6B03-418E-B736-F8ADA52976DC}" srcId="{D9DF8D48-EB6A-4E1B-A6C3-69EDB1E74086}" destId="{CDA2A734-3EE9-4CE7-80B1-86E9A9B9AB72}" srcOrd="1" destOrd="0" parTransId="{FE8ECDA7-2400-4F6C-BB27-BFA5F537A896}" sibTransId="{5619B421-A092-4E49-8E3E-84F1E8068DD3}"/>
    <dgm:cxn modelId="{FC355CC0-0C2C-4274-B025-4982F8C45548}" type="presParOf" srcId="{98B1454F-CDDB-4F19-A37B-AEC6C24C7A6B}" destId="{5D73D31C-84E3-46C3-AA1D-B44DFAC089B9}" srcOrd="0" destOrd="0" presId="urn:microsoft.com/office/officeart/2018/2/layout/IconCircleList"/>
    <dgm:cxn modelId="{A2FA7385-C7B3-4E9A-8BA8-B29174473BA6}" type="presParOf" srcId="{5D73D31C-84E3-46C3-AA1D-B44DFAC089B9}" destId="{C09EB7C6-AF7C-4F56-9643-22661090B4B1}" srcOrd="0" destOrd="0" presId="urn:microsoft.com/office/officeart/2018/2/layout/IconCircleList"/>
    <dgm:cxn modelId="{99A5B14F-D582-454E-AB2B-B7F68BC855C1}" type="presParOf" srcId="{C09EB7C6-AF7C-4F56-9643-22661090B4B1}" destId="{63918616-027B-4269-944E-BE22068360EE}" srcOrd="0" destOrd="0" presId="urn:microsoft.com/office/officeart/2018/2/layout/IconCircleList"/>
    <dgm:cxn modelId="{CF19473C-7601-428A-B33C-883BDC7D2360}" type="presParOf" srcId="{C09EB7C6-AF7C-4F56-9643-22661090B4B1}" destId="{56EFB25A-D7BE-4A44-B140-8F6DA7527F7E}" srcOrd="1" destOrd="0" presId="urn:microsoft.com/office/officeart/2018/2/layout/IconCircleList"/>
    <dgm:cxn modelId="{F8AF1A4A-35D8-4E43-BCE5-1A494E3E8503}" type="presParOf" srcId="{C09EB7C6-AF7C-4F56-9643-22661090B4B1}" destId="{55F93D45-80DC-4FFD-AB95-090D5189C391}" srcOrd="2" destOrd="0" presId="urn:microsoft.com/office/officeart/2018/2/layout/IconCircleList"/>
    <dgm:cxn modelId="{6CD4B233-A45C-4DB8-A8EF-E1BC3AB51AB4}" type="presParOf" srcId="{C09EB7C6-AF7C-4F56-9643-22661090B4B1}" destId="{62958754-4177-47AA-9A6E-D113EE15C85F}" srcOrd="3" destOrd="0" presId="urn:microsoft.com/office/officeart/2018/2/layout/IconCircleList"/>
    <dgm:cxn modelId="{57443CCB-613A-4587-AFCD-22F8E6B87728}" type="presParOf" srcId="{5D73D31C-84E3-46C3-AA1D-B44DFAC089B9}" destId="{D8D2B9B7-F43B-4D01-8371-983942566547}" srcOrd="1" destOrd="0" presId="urn:microsoft.com/office/officeart/2018/2/layout/IconCircleList"/>
    <dgm:cxn modelId="{624A2490-571E-497F-BB62-224F9B00542A}" type="presParOf" srcId="{5D73D31C-84E3-46C3-AA1D-B44DFAC089B9}" destId="{13492452-0A56-42BD-9E4A-F354AB6AC3C5}" srcOrd="2" destOrd="0" presId="urn:microsoft.com/office/officeart/2018/2/layout/IconCircleList"/>
    <dgm:cxn modelId="{1BDA201E-BA0D-4867-8EF9-015C68D0D38D}" type="presParOf" srcId="{13492452-0A56-42BD-9E4A-F354AB6AC3C5}" destId="{CEFDD27C-7A10-4FB3-84E3-F4A8D49E28F4}" srcOrd="0" destOrd="0" presId="urn:microsoft.com/office/officeart/2018/2/layout/IconCircleList"/>
    <dgm:cxn modelId="{591B5C94-33AB-4E08-A1B6-8ED523E29D0B}" type="presParOf" srcId="{13492452-0A56-42BD-9E4A-F354AB6AC3C5}" destId="{C42FA131-4E0B-4A76-9A9C-68486E3A95EA}" srcOrd="1" destOrd="0" presId="urn:microsoft.com/office/officeart/2018/2/layout/IconCircleList"/>
    <dgm:cxn modelId="{2A607BE1-274E-4579-A26A-6F0059DADE2C}" type="presParOf" srcId="{13492452-0A56-42BD-9E4A-F354AB6AC3C5}" destId="{6CDBFB52-9C7C-491A-A611-AA358F84E4BE}" srcOrd="2" destOrd="0" presId="urn:microsoft.com/office/officeart/2018/2/layout/IconCircleList"/>
    <dgm:cxn modelId="{35107C34-B724-4BB6-A973-120E2B4C9B63}" type="presParOf" srcId="{13492452-0A56-42BD-9E4A-F354AB6AC3C5}" destId="{97FB643E-A6D9-42AD-A3F1-DA7C636661FE}" srcOrd="3" destOrd="0" presId="urn:microsoft.com/office/officeart/2018/2/layout/IconCircleList"/>
    <dgm:cxn modelId="{D2F547DB-28AF-4801-A3B7-8DB21C35DE5D}" type="presParOf" srcId="{5D73D31C-84E3-46C3-AA1D-B44DFAC089B9}" destId="{09EC299C-A790-4011-B659-EA70957CFC1F}" srcOrd="3" destOrd="0" presId="urn:microsoft.com/office/officeart/2018/2/layout/IconCircleList"/>
    <dgm:cxn modelId="{4592FB56-0B53-49BB-9D58-EFB312CAA012}" type="presParOf" srcId="{5D73D31C-84E3-46C3-AA1D-B44DFAC089B9}" destId="{6ED6D344-CFC9-417D-B919-735FA6E998BF}" srcOrd="4" destOrd="0" presId="urn:microsoft.com/office/officeart/2018/2/layout/IconCircleList"/>
    <dgm:cxn modelId="{C89847F4-6B0E-49B9-B137-25CB35C0E10B}" type="presParOf" srcId="{6ED6D344-CFC9-417D-B919-735FA6E998BF}" destId="{9EDA23D2-738E-4015-98D3-5D5F6CC57BD3}" srcOrd="0" destOrd="0" presId="urn:microsoft.com/office/officeart/2018/2/layout/IconCircleList"/>
    <dgm:cxn modelId="{1A7C9A5D-B45B-48E5-88BA-B35CE59C0A0F}" type="presParOf" srcId="{6ED6D344-CFC9-417D-B919-735FA6E998BF}" destId="{256C58D1-6614-49E6-8C5E-5E9A47C03543}" srcOrd="1" destOrd="0" presId="urn:microsoft.com/office/officeart/2018/2/layout/IconCircleList"/>
    <dgm:cxn modelId="{64E7CDB3-F8E9-453F-B97D-D8E7D730C3EC}" type="presParOf" srcId="{6ED6D344-CFC9-417D-B919-735FA6E998BF}" destId="{9203C603-E4CA-424C-8A97-3ABC468C79DF}" srcOrd="2" destOrd="0" presId="urn:microsoft.com/office/officeart/2018/2/layout/IconCircleList"/>
    <dgm:cxn modelId="{F4024D2D-3823-4574-BC55-AD77C9DBA063}" type="presParOf" srcId="{6ED6D344-CFC9-417D-B919-735FA6E998BF}" destId="{0AF3D62E-5A68-4AA4-9C81-B60756F8B662}" srcOrd="3" destOrd="0" presId="urn:microsoft.com/office/officeart/2018/2/layout/IconCircleList"/>
    <dgm:cxn modelId="{E42D6DCF-0DEE-4990-A808-3EE85B1876D4}" type="presParOf" srcId="{5D73D31C-84E3-46C3-AA1D-B44DFAC089B9}" destId="{EE199FEF-66A3-4DF6-ABED-C3BC3250EB35}" srcOrd="5" destOrd="0" presId="urn:microsoft.com/office/officeart/2018/2/layout/IconCircleList"/>
    <dgm:cxn modelId="{E8F462A8-62D5-4238-AF99-8B91376A7E1E}" type="presParOf" srcId="{5D73D31C-84E3-46C3-AA1D-B44DFAC089B9}" destId="{11C4B7DE-468B-492A-B975-45CC8F9A42C4}" srcOrd="6" destOrd="0" presId="urn:microsoft.com/office/officeart/2018/2/layout/IconCircleList"/>
    <dgm:cxn modelId="{40AC9F4B-C756-4F42-9705-923B4E941DF1}" type="presParOf" srcId="{11C4B7DE-468B-492A-B975-45CC8F9A42C4}" destId="{EA5C146F-72A8-498E-9A24-22774C3F0D72}" srcOrd="0" destOrd="0" presId="urn:microsoft.com/office/officeart/2018/2/layout/IconCircleList"/>
    <dgm:cxn modelId="{BD0CD8AA-8C77-4FF4-82A3-7DE3D1920633}" type="presParOf" srcId="{11C4B7DE-468B-492A-B975-45CC8F9A42C4}" destId="{5CB767A5-F889-4095-9A23-4BA20B0DB077}" srcOrd="1" destOrd="0" presId="urn:microsoft.com/office/officeart/2018/2/layout/IconCircleList"/>
    <dgm:cxn modelId="{4F83C6E2-ACDB-4060-A169-F4BC7915AFB8}" type="presParOf" srcId="{11C4B7DE-468B-492A-B975-45CC8F9A42C4}" destId="{7DE8D90C-8518-4D8A-A8E5-10C071C8B6B3}" srcOrd="2" destOrd="0" presId="urn:microsoft.com/office/officeart/2018/2/layout/IconCircleList"/>
    <dgm:cxn modelId="{8D80F826-F455-4EFA-BBFE-F41E5EC1CBC9}" type="presParOf" srcId="{11C4B7DE-468B-492A-B975-45CC8F9A42C4}" destId="{B073CF84-A834-4DD6-922D-494BFEE941DD}"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918616-027B-4269-944E-BE22068360EE}">
      <dsp:nvSpPr>
        <dsp:cNvPr id="0" name=""/>
        <dsp:cNvSpPr/>
      </dsp:nvSpPr>
      <dsp:spPr>
        <a:xfrm>
          <a:off x="212335" y="469890"/>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EFB25A-D7BE-4A44-B140-8F6DA7527F7E}">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958754-4177-47AA-9A6E-D113EE15C85F}">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dirty="0"/>
            <a:t>We transformed our Robo-soccer bot into Manipulator by making some changes in design and adding some extra features.</a:t>
          </a:r>
        </a:p>
      </dsp:txBody>
      <dsp:txXfrm>
        <a:off x="1834517" y="469890"/>
        <a:ext cx="3148942" cy="1335915"/>
      </dsp:txXfrm>
    </dsp:sp>
    <dsp:sp modelId="{CEFDD27C-7A10-4FB3-84E3-F4A8D49E28F4}">
      <dsp:nvSpPr>
        <dsp:cNvPr id="0" name=""/>
        <dsp:cNvSpPr/>
      </dsp:nvSpPr>
      <dsp:spPr>
        <a:xfrm>
          <a:off x="5532139" y="469890"/>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FA131-4E0B-4A76-9A9C-68486E3A95EA}">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FB643E-A6D9-42AD-A3F1-DA7C636661FE}">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rtl="0">
            <a:lnSpc>
              <a:spcPct val="90000"/>
            </a:lnSpc>
            <a:spcBef>
              <a:spcPct val="0"/>
            </a:spcBef>
            <a:spcAft>
              <a:spcPct val="35000"/>
            </a:spcAft>
            <a:buNone/>
          </a:pPr>
          <a:r>
            <a:rPr lang="en-US" sz="1900" kern="1200" dirty="0"/>
            <a:t>We mounted</a:t>
          </a:r>
          <a:r>
            <a:rPr lang="en-US" sz="1900" kern="1200" dirty="0">
              <a:latin typeface="Calibri Light" panose="020F0302020204030204"/>
            </a:rPr>
            <a:t> an</a:t>
          </a:r>
          <a:r>
            <a:rPr lang="en-US" sz="1900" kern="1200" dirty="0"/>
            <a:t> arm on the moving bot(</a:t>
          </a:r>
          <a:r>
            <a:rPr lang="en-US" sz="1900" kern="1200" dirty="0" err="1"/>
            <a:t>robo</a:t>
          </a:r>
          <a:r>
            <a:rPr lang="en-US" sz="1900" kern="1200" dirty="0"/>
            <a:t>-soccer) that comprises of 4 servos and a jaw that is controlled by one of the servos.</a:t>
          </a:r>
        </a:p>
      </dsp:txBody>
      <dsp:txXfrm>
        <a:off x="7154322" y="469890"/>
        <a:ext cx="3148942" cy="1335915"/>
      </dsp:txXfrm>
    </dsp:sp>
    <dsp:sp modelId="{9EDA23D2-738E-4015-98D3-5D5F6CC57BD3}">
      <dsp:nvSpPr>
        <dsp:cNvPr id="0" name=""/>
        <dsp:cNvSpPr/>
      </dsp:nvSpPr>
      <dsp:spPr>
        <a:xfrm>
          <a:off x="212335" y="2545532"/>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6C58D1-6614-49E6-8C5E-5E9A47C03543}">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F3D62E-5A68-4AA4-9C81-B60756F8B662}">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dirty="0"/>
            <a:t>These servos were controlled using potentiometer and again for communication we used Wireless transceiver nRF24L01 module.</a:t>
          </a:r>
        </a:p>
      </dsp:txBody>
      <dsp:txXfrm>
        <a:off x="1834517" y="2545532"/>
        <a:ext cx="3148942" cy="1335915"/>
      </dsp:txXfrm>
    </dsp:sp>
    <dsp:sp modelId="{EA5C146F-72A8-498E-9A24-22774C3F0D72}">
      <dsp:nvSpPr>
        <dsp:cNvPr id="0" name=""/>
        <dsp:cNvSpPr/>
      </dsp:nvSpPr>
      <dsp:spPr>
        <a:xfrm>
          <a:off x="5532139" y="2545532"/>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B767A5-F889-4095-9A23-4BA20B0DB077}">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73CF84-A834-4DD6-922D-494BFEE941DD}">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dirty="0"/>
            <a:t>The bot was able to hold objects of required dimension from ground and can lift it </a:t>
          </a:r>
          <a:r>
            <a:rPr lang="en-US" sz="1900" kern="1200" dirty="0" err="1"/>
            <a:t>upto</a:t>
          </a:r>
          <a:r>
            <a:rPr lang="en-US" sz="1900" kern="1200" dirty="0"/>
            <a:t> height of 80 cm and can travel with the object.</a:t>
          </a:r>
        </a:p>
      </dsp:txBody>
      <dsp:txXfrm>
        <a:off x="7154322" y="2545532"/>
        <a:ext cx="3148942" cy="133591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8/3/2023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8/3/2023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8/3/2023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8/3/2023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9.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17.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en.wikipedia.org/wiki/ATmega328P" TargetMode="External"/><Relationship Id="rId13" Type="http://schemas.openxmlformats.org/officeDocument/2006/relationships/hyperlink" Target="https://en.wikipedia.org/wiki/I/O" TargetMode="External"/><Relationship Id="rId18" Type="http://schemas.openxmlformats.org/officeDocument/2006/relationships/image" Target="../media/image8.jpeg"/><Relationship Id="rId3" Type="http://schemas.openxmlformats.org/officeDocument/2006/relationships/hyperlink" Target="https://robu.in/product/atmel-mcu-atmega16u2-mega-2560-r3-improved-version-ch340g-cable-arduino-mega-2560-transparent-acrylic-case-arduino-mega-2560/" TargetMode="External"/><Relationship Id="rId7" Type="http://schemas.openxmlformats.org/officeDocument/2006/relationships/hyperlink" Target="https://en.wikipedia.org/wiki/Microchip_Technology" TargetMode="External"/><Relationship Id="rId12" Type="http://schemas.openxmlformats.org/officeDocument/2006/relationships/hyperlink" Target="https://en.wikipedia.org/wiki/Arduino_Nano#cite_note-1" TargetMode="External"/><Relationship Id="rId17" Type="http://schemas.openxmlformats.org/officeDocument/2006/relationships/image" Target="../media/image7.png"/><Relationship Id="rId2" Type="http://schemas.openxmlformats.org/officeDocument/2006/relationships/hyperlink" Target="https://robu.in/product/arduino-mega-2560-board-with-compatible-usb-cable/" TargetMode="External"/><Relationship Id="rId16" Type="http://schemas.openxmlformats.org/officeDocument/2006/relationships/hyperlink" Target="https://en.wikipedia.org/wiki/USB_hardware#Connectors" TargetMode="External"/><Relationship Id="rId1" Type="http://schemas.openxmlformats.org/officeDocument/2006/relationships/slideLayout" Target="../slideLayouts/slideLayout7.xml"/><Relationship Id="rId6" Type="http://schemas.openxmlformats.org/officeDocument/2006/relationships/hyperlink" Target="https://en.wikipedia.org/wiki/Single-board_microcontroller" TargetMode="External"/><Relationship Id="rId11" Type="http://schemas.openxmlformats.org/officeDocument/2006/relationships/hyperlink" Target="https://en.wikipedia.org/wiki/Arduino_Uno" TargetMode="External"/><Relationship Id="rId5" Type="http://schemas.openxmlformats.org/officeDocument/2006/relationships/hyperlink" Target="https://en.wikipedia.org/wiki/Breadboard" TargetMode="External"/><Relationship Id="rId15" Type="http://schemas.openxmlformats.org/officeDocument/2006/relationships/hyperlink" Target="https://en.wikipedia.org/wiki/Integrated_development_environment" TargetMode="External"/><Relationship Id="rId10" Type="http://schemas.openxmlformats.org/officeDocument/2006/relationships/hyperlink" Target="https://en.wikipedia.org/wiki/Arduino" TargetMode="External"/><Relationship Id="rId4" Type="http://schemas.openxmlformats.org/officeDocument/2006/relationships/hyperlink" Target="https://en.wikipedia.org/wiki/Open-source" TargetMode="External"/><Relationship Id="rId9" Type="http://schemas.openxmlformats.org/officeDocument/2006/relationships/hyperlink" Target="https://en.wikipedia.org/wiki/Microcontroller" TargetMode="External"/><Relationship Id="rId14" Type="http://schemas.openxmlformats.org/officeDocument/2006/relationships/hyperlink" Target="https://en.wikipedia.org/wiki/Dual_in-line_packag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hyperlink" Target="https://github.com/i-mSaurabh/RoboSoccer-and-Manipulator/blob/main/car_rev1.ino"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i-mSaurabh/RoboSoccer-and-Manipulator/blob/main/remote_rev1.ino" TargetMode="External"/><Relationship Id="rId2" Type="http://schemas.openxmlformats.org/officeDocument/2006/relationships/hyperlink" Target="https://github.com/tmrh20/RF24/"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C9C4AEB-6FE0-1674-744D-BE5F01EF7696}"/>
              </a:ext>
            </a:extLst>
          </p:cNvPr>
          <p:cNvPicPr>
            <a:picLocks noChangeAspect="1"/>
          </p:cNvPicPr>
          <p:nvPr/>
        </p:nvPicPr>
        <p:blipFill rotWithShape="1">
          <a:blip r:embed="rId2">
            <a:alphaModFix amt="50000"/>
          </a:blip>
          <a:srcRect t="16716" r="-2" b="8282"/>
          <a:stretch/>
        </p:blipFill>
        <p:spPr>
          <a:xfrm>
            <a:off x="20" y="1"/>
            <a:ext cx="12191980" cy="6857999"/>
          </a:xfrm>
          <a:prstGeom prst="rect">
            <a:avLst/>
          </a:prstGeom>
        </p:spPr>
      </p:pic>
      <p:sp>
        <p:nvSpPr>
          <p:cNvPr id="2" name="Title 1"/>
          <p:cNvSpPr>
            <a:spLocks noGrp="1"/>
          </p:cNvSpPr>
          <p:nvPr>
            <p:ph type="ctrTitle"/>
          </p:nvPr>
        </p:nvSpPr>
        <p:spPr>
          <a:xfrm>
            <a:off x="1524000" y="1122362"/>
            <a:ext cx="9144000" cy="2900518"/>
          </a:xfrm>
        </p:spPr>
        <p:txBody>
          <a:bodyPr>
            <a:normAutofit/>
          </a:bodyPr>
          <a:lstStyle/>
          <a:p>
            <a:r>
              <a:rPr lang="en-US" dirty="0">
                <a:solidFill>
                  <a:srgbClr val="FFFFFF"/>
                </a:solidFill>
                <a:cs typeface="Calibri Light"/>
              </a:rPr>
              <a:t>Robo-Soccer &amp; Manipulator</a:t>
            </a:r>
            <a:endParaRPr lang="en-US" dirty="0">
              <a:solidFill>
                <a:srgbClr val="FFFFFF"/>
              </a:solidFill>
            </a:endParaRPr>
          </a:p>
        </p:txBody>
      </p:sp>
      <p:sp>
        <p:nvSpPr>
          <p:cNvPr id="3" name="Subtitle 2"/>
          <p:cNvSpPr>
            <a:spLocks noGrp="1"/>
          </p:cNvSpPr>
          <p:nvPr>
            <p:ph type="subTitle" idx="1"/>
          </p:nvPr>
        </p:nvSpPr>
        <p:spPr>
          <a:xfrm>
            <a:off x="1524000" y="4159404"/>
            <a:ext cx="9144000" cy="1098395"/>
          </a:xfrm>
        </p:spPr>
        <p:txBody>
          <a:bodyPr>
            <a:normAutofit/>
          </a:bodyPr>
          <a:lstStyle/>
          <a:p>
            <a:endParaRPr lang="en-US">
              <a:solidFill>
                <a:srgbClr val="FFFFFF"/>
              </a:solidFill>
            </a:endParaRP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AC5B31-D831-2CC4-7EDA-09897D149757}"/>
              </a:ext>
            </a:extLst>
          </p:cNvPr>
          <p:cNvSpPr txBox="1"/>
          <p:nvPr/>
        </p:nvSpPr>
        <p:spPr>
          <a:xfrm>
            <a:off x="239661" y="110612"/>
            <a:ext cx="7355758" cy="276998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u="sng">
                <a:cs typeface="Calibri"/>
              </a:rPr>
              <a:t>Kicker Power :</a:t>
            </a:r>
            <a:endParaRPr lang="en-US">
              <a:cs typeface="Calibri"/>
            </a:endParaRPr>
          </a:p>
          <a:p>
            <a:r>
              <a:rPr lang="en-US">
                <a:solidFill>
                  <a:srgbClr val="333333"/>
                </a:solidFill>
                <a:ea typeface="+mn-lt"/>
                <a:cs typeface="+mn-lt"/>
              </a:rPr>
              <a:t>The solenoid is an electromagnet. The metal rod in the center is called an armature. It will be drawn into the solenoid when power is applied to the coil. When power is cut, the spring will return the armature to its starting position. The solenoid draws 1.1A which is much more than the GPIO pins on the Feather can source or sink. Therefore, a logic level N-channel </a:t>
            </a:r>
            <a:r>
              <a:rPr lang="en-US" b="1">
                <a:solidFill>
                  <a:srgbClr val="333333"/>
                </a:solidFill>
                <a:ea typeface="+mn-lt"/>
                <a:cs typeface="+mn-lt"/>
              </a:rPr>
              <a:t>MOSFET</a:t>
            </a:r>
            <a:r>
              <a:rPr lang="en-US">
                <a:solidFill>
                  <a:srgbClr val="333333"/>
                </a:solidFill>
                <a:ea typeface="+mn-lt"/>
                <a:cs typeface="+mn-lt"/>
              </a:rPr>
              <a:t> will be used to drive the solenoid.</a:t>
            </a:r>
            <a:endParaRPr lang="en-US"/>
          </a:p>
          <a:p>
            <a:br>
              <a:rPr lang="en-US"/>
            </a:br>
            <a:r>
              <a:rPr lang="en-US" sz="2400" b="1" u="sng">
                <a:cs typeface="Calibri"/>
              </a:rPr>
              <a:t>Controlling Solenoid :</a:t>
            </a:r>
          </a:p>
        </p:txBody>
      </p:sp>
      <p:pic>
        <p:nvPicPr>
          <p:cNvPr id="3" name="Picture 3">
            <a:extLst>
              <a:ext uri="{FF2B5EF4-FFF2-40B4-BE49-F238E27FC236}">
                <a16:creationId xmlns:a16="http://schemas.microsoft.com/office/drawing/2014/main" id="{649B9A4A-A075-30AB-7106-F7AAEB6E91ED}"/>
              </a:ext>
            </a:extLst>
          </p:cNvPr>
          <p:cNvPicPr>
            <a:picLocks noChangeAspect="1"/>
          </p:cNvPicPr>
          <p:nvPr/>
        </p:nvPicPr>
        <p:blipFill>
          <a:blip r:embed="rId2"/>
          <a:stretch>
            <a:fillRect/>
          </a:stretch>
        </p:blipFill>
        <p:spPr>
          <a:xfrm>
            <a:off x="8485239" y="299966"/>
            <a:ext cx="2743200" cy="2128520"/>
          </a:xfrm>
          <a:prstGeom prst="rect">
            <a:avLst/>
          </a:prstGeom>
        </p:spPr>
      </p:pic>
      <p:pic>
        <p:nvPicPr>
          <p:cNvPr id="4" name="Picture 4" descr="A diagram of a circuit board&#10;&#10;Description automatically generated">
            <a:extLst>
              <a:ext uri="{FF2B5EF4-FFF2-40B4-BE49-F238E27FC236}">
                <a16:creationId xmlns:a16="http://schemas.microsoft.com/office/drawing/2014/main" id="{0622A5BB-727D-3FCA-4465-B790F9283DF6}"/>
              </a:ext>
            </a:extLst>
          </p:cNvPr>
          <p:cNvPicPr>
            <a:picLocks noChangeAspect="1"/>
          </p:cNvPicPr>
          <p:nvPr/>
        </p:nvPicPr>
        <p:blipFill>
          <a:blip r:embed="rId3"/>
          <a:stretch>
            <a:fillRect/>
          </a:stretch>
        </p:blipFill>
        <p:spPr>
          <a:xfrm>
            <a:off x="2352369" y="2933118"/>
            <a:ext cx="5729747" cy="3511280"/>
          </a:xfrm>
          <a:prstGeom prst="rect">
            <a:avLst/>
          </a:prstGeom>
        </p:spPr>
      </p:pic>
      <p:sp>
        <p:nvSpPr>
          <p:cNvPr id="5" name="TextBox 4">
            <a:extLst>
              <a:ext uri="{FF2B5EF4-FFF2-40B4-BE49-F238E27FC236}">
                <a16:creationId xmlns:a16="http://schemas.microsoft.com/office/drawing/2014/main" id="{A5A12AB8-6458-AB27-44E0-89BF4418C2F8}"/>
              </a:ext>
            </a:extLst>
          </p:cNvPr>
          <p:cNvSpPr txBox="1"/>
          <p:nvPr/>
        </p:nvSpPr>
        <p:spPr>
          <a:xfrm>
            <a:off x="5844048" y="4006643"/>
            <a:ext cx="103238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cs typeface="Calibri"/>
              </a:rPr>
              <a:t>Solenoid</a:t>
            </a:r>
            <a:endParaRPr lang="en-US" b="1"/>
          </a:p>
        </p:txBody>
      </p:sp>
      <p:sp>
        <p:nvSpPr>
          <p:cNvPr id="6" name="TextBox 5">
            <a:extLst>
              <a:ext uri="{FF2B5EF4-FFF2-40B4-BE49-F238E27FC236}">
                <a16:creationId xmlns:a16="http://schemas.microsoft.com/office/drawing/2014/main" id="{EBB486FC-601A-272C-A0D4-6F37AA6B973C}"/>
              </a:ext>
            </a:extLst>
          </p:cNvPr>
          <p:cNvSpPr txBox="1"/>
          <p:nvPr/>
        </p:nvSpPr>
        <p:spPr>
          <a:xfrm>
            <a:off x="8240660" y="5499919"/>
            <a:ext cx="395748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Above circuit shows connection for motor but same can be used for solenoid</a:t>
            </a:r>
          </a:p>
        </p:txBody>
      </p:sp>
    </p:spTree>
    <p:extLst>
      <p:ext uri="{BB962C8B-B14F-4D97-AF65-F5344CB8AC3E}">
        <p14:creationId xmlns:p14="http://schemas.microsoft.com/office/powerpoint/2010/main" val="2578483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5F875D2C-C1A6-49C7-9357-2BB8FBC298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12">
            <a:extLst>
              <a:ext uri="{FF2B5EF4-FFF2-40B4-BE49-F238E27FC236}">
                <a16:creationId xmlns:a16="http://schemas.microsoft.com/office/drawing/2014/main" id="{CB018903-3549-4A3B-A9DF-B26757CAA9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4" name="Rectangle 13">
              <a:extLst>
                <a:ext uri="{FF2B5EF4-FFF2-40B4-BE49-F238E27FC236}">
                  <a16:creationId xmlns:a16="http://schemas.microsoft.com/office/drawing/2014/main" id="{9E5D3F77-D07F-4F7D-97A2-E366830206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6F5A2D-56A0-4ED7-A3E2-3CF67608FC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BC1C5B61-A52B-4723-7920-EA787183AFDD}"/>
              </a:ext>
            </a:extLst>
          </p:cNvPr>
          <p:cNvSpPr txBox="1"/>
          <p:nvPr/>
        </p:nvSpPr>
        <p:spPr>
          <a:xfrm>
            <a:off x="549277" y="458033"/>
            <a:ext cx="5257798" cy="726224"/>
          </a:xfrm>
          <a:prstGeom prst="rect">
            <a:avLst/>
          </a:prstGeom>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2200" b="1" u="sng" dirty="0">
                <a:latin typeface="+mj-lt"/>
                <a:ea typeface="+mj-ea"/>
                <a:cs typeface="+mj-cs"/>
              </a:rPr>
              <a:t>Original Pictures :</a:t>
            </a:r>
          </a:p>
          <a:p>
            <a:pPr>
              <a:lnSpc>
                <a:spcPct val="90000"/>
              </a:lnSpc>
              <a:spcBef>
                <a:spcPct val="0"/>
              </a:spcBef>
              <a:spcAft>
                <a:spcPts val="600"/>
              </a:spcAft>
            </a:pPr>
            <a:endParaRPr lang="en-US" sz="2200" b="1" u="sng">
              <a:latin typeface="+mj-lt"/>
              <a:ea typeface="+mj-ea"/>
              <a:cs typeface="+mj-cs"/>
            </a:endParaRPr>
          </a:p>
        </p:txBody>
      </p:sp>
      <p:pic>
        <p:nvPicPr>
          <p:cNvPr id="6" name="WhatsApp Video 2023-08-03 at 7.04.46 PM">
            <a:hlinkClick r:id="" action="ppaction://media"/>
            <a:extLst>
              <a:ext uri="{FF2B5EF4-FFF2-40B4-BE49-F238E27FC236}">
                <a16:creationId xmlns:a16="http://schemas.microsoft.com/office/drawing/2014/main" id="{D8ACCE98-FB05-F6E8-EFB9-C8B9C931FA2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63463" y="1557339"/>
            <a:ext cx="2613599" cy="4752000"/>
          </a:xfrm>
          <a:prstGeom prst="rect">
            <a:avLst/>
          </a:prstGeom>
          <a:effectLst>
            <a:outerShdw blurRad="508000" dist="101600" dir="5400000" algn="tl" rotWithShape="0">
              <a:prstClr val="black">
                <a:alpha val="10000"/>
              </a:prstClr>
            </a:outerShdw>
          </a:effectLst>
        </p:spPr>
      </p:pic>
      <p:pic>
        <p:nvPicPr>
          <p:cNvPr id="4" name="Picture 4" descr="A person holding a plastic box with wires and a sign&#10;&#10;Description automatically generated">
            <a:extLst>
              <a:ext uri="{FF2B5EF4-FFF2-40B4-BE49-F238E27FC236}">
                <a16:creationId xmlns:a16="http://schemas.microsoft.com/office/drawing/2014/main" id="{F6235DD4-5993-A0B6-F54E-DAF344F610F7}"/>
              </a:ext>
            </a:extLst>
          </p:cNvPr>
          <p:cNvPicPr>
            <a:picLocks noChangeAspect="1"/>
          </p:cNvPicPr>
          <p:nvPr/>
        </p:nvPicPr>
        <p:blipFill>
          <a:blip r:embed="rId5"/>
          <a:stretch>
            <a:fillRect/>
          </a:stretch>
        </p:blipFill>
        <p:spPr>
          <a:xfrm>
            <a:off x="3367493" y="1618139"/>
            <a:ext cx="2638800" cy="4691200"/>
          </a:xfrm>
          <a:prstGeom prst="rect">
            <a:avLst/>
          </a:prstGeom>
          <a:effectLst>
            <a:outerShdw blurRad="508000" dist="101600" dir="5400000" algn="tl" rotWithShape="0">
              <a:prstClr val="black">
                <a:alpha val="10000"/>
              </a:prstClr>
            </a:outerShdw>
          </a:effectLst>
        </p:spPr>
      </p:pic>
      <p:pic>
        <p:nvPicPr>
          <p:cNvPr id="5" name="Picture 5" descr="A group of people sitting around a box with a ball on it&#10;&#10;Description automatically generated">
            <a:extLst>
              <a:ext uri="{FF2B5EF4-FFF2-40B4-BE49-F238E27FC236}">
                <a16:creationId xmlns:a16="http://schemas.microsoft.com/office/drawing/2014/main" id="{6AED0CAD-519E-420E-30A4-16097F1E65FB}"/>
              </a:ext>
            </a:extLst>
          </p:cNvPr>
          <p:cNvPicPr>
            <a:picLocks noChangeAspect="1"/>
          </p:cNvPicPr>
          <p:nvPr/>
        </p:nvPicPr>
        <p:blipFill>
          <a:blip r:embed="rId6"/>
          <a:stretch>
            <a:fillRect/>
          </a:stretch>
        </p:blipFill>
        <p:spPr>
          <a:xfrm>
            <a:off x="6184123" y="2790939"/>
            <a:ext cx="2638800" cy="3518400"/>
          </a:xfrm>
          <a:prstGeom prst="rect">
            <a:avLst/>
          </a:prstGeom>
          <a:effectLst>
            <a:outerShdw blurRad="508000" dist="101600" dir="5400000" algn="tl" rotWithShape="0">
              <a:prstClr val="black">
                <a:alpha val="10000"/>
              </a:prstClr>
            </a:outerShdw>
          </a:effectLst>
        </p:spPr>
      </p:pic>
      <p:pic>
        <p:nvPicPr>
          <p:cNvPr id="3" name="Picture 3" descr="A group of men standing in a room&#10;&#10;Description automatically generated">
            <a:extLst>
              <a:ext uri="{FF2B5EF4-FFF2-40B4-BE49-F238E27FC236}">
                <a16:creationId xmlns:a16="http://schemas.microsoft.com/office/drawing/2014/main" id="{19CC1CC7-2E17-AF0B-FE29-FBCC5C941283}"/>
              </a:ext>
            </a:extLst>
          </p:cNvPr>
          <p:cNvPicPr>
            <a:picLocks noChangeAspect="1"/>
          </p:cNvPicPr>
          <p:nvPr/>
        </p:nvPicPr>
        <p:blipFill>
          <a:blip r:embed="rId7"/>
          <a:stretch>
            <a:fillRect/>
          </a:stretch>
        </p:blipFill>
        <p:spPr>
          <a:xfrm>
            <a:off x="9000752" y="3440464"/>
            <a:ext cx="2638800" cy="2868260"/>
          </a:xfrm>
          <a:prstGeom prst="rect">
            <a:avLst/>
          </a:prstGeom>
          <a:effectLst>
            <a:outerShdw blurRad="508000" dist="101600" dir="5400000" algn="tl" rotWithShape="0">
              <a:prstClr val="black">
                <a:alpha val="10000"/>
              </a:prstClr>
            </a:outerShdw>
          </a:effectLst>
        </p:spPr>
      </p:pic>
      <p:sp>
        <p:nvSpPr>
          <p:cNvPr id="7" name="TextBox 6">
            <a:extLst>
              <a:ext uri="{FF2B5EF4-FFF2-40B4-BE49-F238E27FC236}">
                <a16:creationId xmlns:a16="http://schemas.microsoft.com/office/drawing/2014/main" id="{615C0312-A6B9-1DD5-9018-3C52871B4973}"/>
              </a:ext>
            </a:extLst>
          </p:cNvPr>
          <p:cNvSpPr txBox="1"/>
          <p:nvPr/>
        </p:nvSpPr>
        <p:spPr>
          <a:xfrm>
            <a:off x="9611032" y="6360242"/>
            <a:ext cx="226756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cs typeface="Calibri"/>
              </a:rPr>
              <a:t>Our team</a:t>
            </a:r>
          </a:p>
        </p:txBody>
      </p:sp>
    </p:spTree>
    <p:extLst>
      <p:ext uri="{BB962C8B-B14F-4D97-AF65-F5344CB8AC3E}">
        <p14:creationId xmlns:p14="http://schemas.microsoft.com/office/powerpoint/2010/main" val="1959198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925ED0-440D-4858-7550-59B012EC44A8}"/>
              </a:ext>
            </a:extLst>
          </p:cNvPr>
          <p:cNvSpPr>
            <a:spLocks noGrp="1"/>
          </p:cNvSpPr>
          <p:nvPr>
            <p:ph type="title"/>
          </p:nvPr>
        </p:nvSpPr>
        <p:spPr>
          <a:xfrm>
            <a:off x="539351" y="1153572"/>
            <a:ext cx="3347883" cy="4461163"/>
          </a:xfrm>
        </p:spPr>
        <p:txBody>
          <a:bodyPr>
            <a:normAutofit/>
          </a:bodyPr>
          <a:lstStyle/>
          <a:p>
            <a:r>
              <a:rPr lang="en-US" dirty="0">
                <a:solidFill>
                  <a:srgbClr val="FFFFFF"/>
                </a:solidFill>
                <a:cs typeface="Calibri Light"/>
              </a:rPr>
              <a:t>Problem Statement</a:t>
            </a:r>
            <a:br>
              <a:rPr lang="en-US" dirty="0">
                <a:solidFill>
                  <a:srgbClr val="FFFFFF"/>
                </a:solidFill>
                <a:cs typeface="Calibri Light"/>
              </a:rPr>
            </a:br>
            <a:r>
              <a:rPr lang="en-US" dirty="0">
                <a:solidFill>
                  <a:srgbClr val="FFFFFF"/>
                </a:solidFill>
                <a:cs typeface="Calibri Light"/>
              </a:rPr>
              <a:t>(Manipulator)</a:t>
            </a:r>
            <a:endParaRPr lang="en-US"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Content Placeholder 2">
            <a:extLst>
              <a:ext uri="{FF2B5EF4-FFF2-40B4-BE49-F238E27FC236}">
                <a16:creationId xmlns:a16="http://schemas.microsoft.com/office/drawing/2014/main" id="{2D56B058-95FC-6803-3759-8B296167C78E}"/>
              </a:ext>
            </a:extLst>
          </p:cNvPr>
          <p:cNvSpPr>
            <a:spLocks noGrp="1"/>
          </p:cNvSpPr>
          <p:nvPr>
            <p:ph idx="1"/>
          </p:nvPr>
        </p:nvSpPr>
        <p:spPr>
          <a:xfrm>
            <a:off x="4447308" y="591344"/>
            <a:ext cx="7385813" cy="5585619"/>
          </a:xfrm>
        </p:spPr>
        <p:txBody>
          <a:bodyPr vert="horz" lIns="91440" tIns="45720" rIns="91440" bIns="45720" rtlCol="0" anchor="ctr">
            <a:normAutofit/>
          </a:bodyPr>
          <a:lstStyle/>
          <a:p>
            <a:r>
              <a:rPr lang="en-US" sz="1800" b="1" u="sng" dirty="0">
                <a:ea typeface="+mn-lt"/>
                <a:cs typeface="+mn-lt"/>
              </a:rPr>
              <a:t>Problem Statement:</a:t>
            </a:r>
            <a:r>
              <a:rPr lang="en-US" sz="1800" dirty="0">
                <a:ea typeface="+mn-lt"/>
                <a:cs typeface="+mn-lt"/>
              </a:rPr>
              <a:t> We challenge you to design a movable robotic arm capable of picking up small objects and placing them at a different point.</a:t>
            </a:r>
          </a:p>
          <a:p>
            <a:r>
              <a:rPr lang="en-US" sz="1800" b="1" u="sng" dirty="0">
                <a:ea typeface="+mn-lt"/>
                <a:cs typeface="+mn-lt"/>
              </a:rPr>
              <a:t> Specifications of Bot:</a:t>
            </a:r>
          </a:p>
          <a:p>
            <a:pPr lvl="1"/>
            <a:r>
              <a:rPr lang="en-US" sz="1800" dirty="0">
                <a:ea typeface="+mn-lt"/>
                <a:cs typeface="+mn-lt"/>
              </a:rPr>
              <a:t> There is no constraint on the size of arm.</a:t>
            </a:r>
          </a:p>
          <a:p>
            <a:pPr lvl="1"/>
            <a:r>
              <a:rPr lang="en-US" sz="1800" dirty="0">
                <a:ea typeface="+mn-lt"/>
                <a:cs typeface="+mn-lt"/>
              </a:rPr>
              <a:t> A working gripper must be there to hold objects.</a:t>
            </a:r>
          </a:p>
          <a:p>
            <a:pPr lvl="1"/>
            <a:r>
              <a:rPr lang="en-US" sz="1800" dirty="0">
                <a:ea typeface="+mn-lt"/>
                <a:cs typeface="+mn-lt"/>
              </a:rPr>
              <a:t> Bot should be able to move from one place to another using wheels.</a:t>
            </a:r>
          </a:p>
          <a:p>
            <a:pPr lvl="1"/>
            <a:r>
              <a:rPr lang="en-US" sz="1800" dirty="0">
                <a:ea typeface="+mn-lt"/>
                <a:cs typeface="+mn-lt"/>
              </a:rPr>
              <a:t> The robot should have been fabricated, assembled by the team.</a:t>
            </a:r>
          </a:p>
          <a:p>
            <a:pPr lvl="1"/>
            <a:r>
              <a:rPr lang="en-US" sz="1800" dirty="0">
                <a:ea typeface="+mn-lt"/>
                <a:cs typeface="+mn-lt"/>
              </a:rPr>
              <a:t> Readymade robots are not allowed.</a:t>
            </a:r>
          </a:p>
          <a:p>
            <a:pPr lvl="1"/>
            <a:r>
              <a:rPr lang="en-US" sz="1800" dirty="0">
                <a:ea typeface="+mn-lt"/>
                <a:cs typeface="+mn-lt"/>
              </a:rPr>
              <a:t> Both, bots with a wired as well wireless control systems, are allowed.</a:t>
            </a:r>
          </a:p>
          <a:p>
            <a:pPr lvl="1"/>
            <a:r>
              <a:rPr lang="en-US" sz="1800" dirty="0">
                <a:ea typeface="+mn-lt"/>
                <a:cs typeface="+mn-lt"/>
              </a:rPr>
              <a:t> Bot should not exceed 6 Kgs.</a:t>
            </a:r>
            <a:r>
              <a:rPr lang="en-US" sz="1400" dirty="0">
                <a:ea typeface="+mn-lt"/>
                <a:cs typeface="+mn-lt"/>
              </a:rPr>
              <a:t> </a:t>
            </a:r>
          </a:p>
          <a:p>
            <a:r>
              <a:rPr lang="en-US" sz="1800" b="1" u="sng">
                <a:ea typeface="+mn-lt"/>
                <a:cs typeface="+mn-lt"/>
              </a:rPr>
              <a:t>Task:</a:t>
            </a:r>
            <a:endParaRPr lang="en-US" sz="1800" dirty="0">
              <a:ea typeface="+mn-lt"/>
              <a:cs typeface="+mn-lt"/>
            </a:endParaRPr>
          </a:p>
          <a:p>
            <a:pPr marL="0" indent="0">
              <a:buNone/>
            </a:pPr>
            <a:r>
              <a:rPr lang="en-US" sz="1800" dirty="0">
                <a:ea typeface="+mn-lt"/>
                <a:cs typeface="+mn-lt"/>
              </a:rPr>
              <a:t> Your robotic arm has to pick the given object from given place, take it to the container placed at a distance and drop the object in the container. There will be 10 containers with different diameters of inlet. Diameter of containers will keep decreasing with each level. If bot accidentally drops object in between it will be given a chance to start over but if it drops the object while placing it in the container then it will be considered as a failed task and team will not be promoted to next round</a:t>
            </a:r>
            <a:endParaRPr lang="en-US" sz="1800" dirty="0">
              <a:cs typeface="Calibri"/>
            </a:endParaRPr>
          </a:p>
        </p:txBody>
      </p:sp>
    </p:spTree>
    <p:extLst>
      <p:ext uri="{BB962C8B-B14F-4D97-AF65-F5344CB8AC3E}">
        <p14:creationId xmlns:p14="http://schemas.microsoft.com/office/powerpoint/2010/main" val="1068493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descr="Electronic circuit board">
            <a:extLst>
              <a:ext uri="{FF2B5EF4-FFF2-40B4-BE49-F238E27FC236}">
                <a16:creationId xmlns:a16="http://schemas.microsoft.com/office/drawing/2014/main" id="{FEC25456-1204-D501-9237-04F5D18DC28B}"/>
              </a:ext>
            </a:extLst>
          </p:cNvPr>
          <p:cNvPicPr>
            <a:picLocks noChangeAspect="1"/>
          </p:cNvPicPr>
          <p:nvPr/>
        </p:nvPicPr>
        <p:blipFill rotWithShape="1">
          <a:blip r:embed="rId2"/>
          <a:srcRect l="5884" r="-1" b="-1"/>
          <a:stretch/>
        </p:blipFill>
        <p:spPr>
          <a:xfrm>
            <a:off x="2522356" y="10"/>
            <a:ext cx="9669642" cy="6857990"/>
          </a:xfrm>
          <a:prstGeom prst="rect">
            <a:avLst/>
          </a:prstGeom>
        </p:spPr>
      </p:pic>
      <p:sp>
        <p:nvSpPr>
          <p:cNvPr id="12"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680BA3-9217-8428-05D2-3632B9A2295A}"/>
              </a:ext>
            </a:extLst>
          </p:cNvPr>
          <p:cNvSpPr>
            <a:spLocks noGrp="1"/>
          </p:cNvSpPr>
          <p:nvPr>
            <p:ph type="title"/>
          </p:nvPr>
        </p:nvSpPr>
        <p:spPr>
          <a:xfrm>
            <a:off x="263106" y="365125"/>
            <a:ext cx="4138490" cy="1727385"/>
          </a:xfrm>
        </p:spPr>
        <p:txBody>
          <a:bodyPr>
            <a:normAutofit/>
          </a:bodyPr>
          <a:lstStyle/>
          <a:p>
            <a:r>
              <a:rPr lang="en-US" sz="4000" b="1">
                <a:cs typeface="Calibri Light"/>
              </a:rPr>
              <a:t>Components used :</a:t>
            </a:r>
          </a:p>
        </p:txBody>
      </p:sp>
      <p:sp>
        <p:nvSpPr>
          <p:cNvPr id="3" name="Content Placeholder 2">
            <a:extLst>
              <a:ext uri="{FF2B5EF4-FFF2-40B4-BE49-F238E27FC236}">
                <a16:creationId xmlns:a16="http://schemas.microsoft.com/office/drawing/2014/main" id="{3ABBDB4F-61E6-14D9-9604-87DB76809803}"/>
              </a:ext>
            </a:extLst>
          </p:cNvPr>
          <p:cNvSpPr>
            <a:spLocks noGrp="1"/>
          </p:cNvSpPr>
          <p:nvPr>
            <p:ph idx="1"/>
          </p:nvPr>
        </p:nvSpPr>
        <p:spPr>
          <a:xfrm>
            <a:off x="579407" y="1715333"/>
            <a:ext cx="5978791" cy="4907326"/>
          </a:xfrm>
        </p:spPr>
        <p:txBody>
          <a:bodyPr vert="horz" lIns="91440" tIns="45720" rIns="91440" bIns="45720" rtlCol="0" anchor="t">
            <a:noAutofit/>
          </a:bodyPr>
          <a:lstStyle/>
          <a:p>
            <a:endParaRPr lang="en-US" sz="1800" dirty="0">
              <a:cs typeface="Calibri"/>
            </a:endParaRPr>
          </a:p>
          <a:p>
            <a:r>
              <a:rPr lang="en-US" sz="1800" dirty="0">
                <a:cs typeface="Calibri"/>
              </a:rPr>
              <a:t>Robo-soccer</a:t>
            </a:r>
          </a:p>
          <a:p>
            <a:r>
              <a:rPr lang="en-US" sz="1800" dirty="0">
                <a:cs typeface="Calibri"/>
              </a:rPr>
              <a:t>Arduino Nano</a:t>
            </a:r>
          </a:p>
          <a:p>
            <a:r>
              <a:rPr lang="en-US" sz="1800" dirty="0">
                <a:cs typeface="Calibri"/>
              </a:rPr>
              <a:t>Wireless transceiver nRF24L01</a:t>
            </a:r>
          </a:p>
          <a:p>
            <a:r>
              <a:rPr lang="en-US" sz="1800" dirty="0">
                <a:cs typeface="Calibri"/>
              </a:rPr>
              <a:t>Servos</a:t>
            </a:r>
          </a:p>
          <a:p>
            <a:r>
              <a:rPr lang="en-US" sz="1800" dirty="0">
                <a:cs typeface="Calibri"/>
              </a:rPr>
              <a:t>Potentiometer</a:t>
            </a:r>
          </a:p>
          <a:p>
            <a:r>
              <a:rPr lang="en-US" sz="1800" dirty="0">
                <a:cs typeface="Calibri"/>
              </a:rPr>
              <a:t>Lithium battery (12 V)</a:t>
            </a:r>
          </a:p>
          <a:p>
            <a:r>
              <a:rPr lang="en-US" sz="1800" dirty="0">
                <a:cs typeface="Calibri"/>
              </a:rPr>
              <a:t>Jumpers</a:t>
            </a:r>
          </a:p>
          <a:p>
            <a:r>
              <a:rPr lang="en-US" sz="1800" dirty="0">
                <a:cs typeface="Calibri"/>
              </a:rPr>
              <a:t>Acrylic sheet (3 mm)</a:t>
            </a:r>
          </a:p>
          <a:p>
            <a:r>
              <a:rPr lang="en-US" sz="1800" dirty="0">
                <a:cs typeface="Calibri"/>
              </a:rPr>
              <a:t>Universal PCB board (8*12 cm) and breadboard</a:t>
            </a:r>
          </a:p>
          <a:p>
            <a:r>
              <a:rPr lang="en-US" sz="1800" dirty="0">
                <a:cs typeface="Calibri"/>
              </a:rPr>
              <a:t>PS2 Joystick Module breakout sensor</a:t>
            </a:r>
          </a:p>
          <a:p>
            <a:pPr marL="0" indent="0">
              <a:buNone/>
            </a:pPr>
            <a:endParaRPr lang="en-US" sz="1800" dirty="0">
              <a:cs typeface="Calibri"/>
            </a:endParaRPr>
          </a:p>
          <a:p>
            <a:endParaRPr lang="en-US" sz="1300">
              <a:cs typeface="Calibri"/>
            </a:endParaRPr>
          </a:p>
        </p:txBody>
      </p:sp>
    </p:spTree>
    <p:extLst>
      <p:ext uri="{BB962C8B-B14F-4D97-AF65-F5344CB8AC3E}">
        <p14:creationId xmlns:p14="http://schemas.microsoft.com/office/powerpoint/2010/main" val="3844075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362A3C3-03B9-D3EC-CFE9-DEF521DD10BA}"/>
              </a:ext>
            </a:extLst>
          </p:cNvPr>
          <p:cNvSpPr txBox="1"/>
          <p:nvPr/>
        </p:nvSpPr>
        <p:spPr>
          <a:xfrm>
            <a:off x="638881" y="457200"/>
            <a:ext cx="10909640" cy="136861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6600" b="1" u="sng">
                <a:latin typeface="+mj-lt"/>
                <a:ea typeface="+mj-ea"/>
                <a:cs typeface="+mj-cs"/>
              </a:rPr>
              <a:t>Proposed Design :</a:t>
            </a:r>
          </a:p>
        </p:txBody>
      </p:sp>
      <p:sp>
        <p:nvSpPr>
          <p:cNvPr id="11"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27ACD880-ED2D-2713-4F67-13344B10C4C8}"/>
              </a:ext>
            </a:extLst>
          </p:cNvPr>
          <p:cNvPicPr>
            <a:picLocks noChangeAspect="1"/>
          </p:cNvPicPr>
          <p:nvPr/>
        </p:nvPicPr>
        <p:blipFill>
          <a:blip r:embed="rId2"/>
          <a:stretch>
            <a:fillRect/>
          </a:stretch>
        </p:blipFill>
        <p:spPr>
          <a:xfrm>
            <a:off x="1078507" y="2642616"/>
            <a:ext cx="4097481" cy="3605784"/>
          </a:xfrm>
          <a:prstGeom prst="rect">
            <a:avLst/>
          </a:prstGeom>
        </p:spPr>
      </p:pic>
      <p:pic>
        <p:nvPicPr>
          <p:cNvPr id="3" name="Picture 3" descr="A drawing of a robot on graph paper&#10;&#10;Description automatically generated">
            <a:extLst>
              <a:ext uri="{FF2B5EF4-FFF2-40B4-BE49-F238E27FC236}">
                <a16:creationId xmlns:a16="http://schemas.microsoft.com/office/drawing/2014/main" id="{53BF8092-9946-6AA9-0F62-60C326DCE3D7}"/>
              </a:ext>
            </a:extLst>
          </p:cNvPr>
          <p:cNvPicPr>
            <a:picLocks noChangeAspect="1"/>
          </p:cNvPicPr>
          <p:nvPr/>
        </p:nvPicPr>
        <p:blipFill>
          <a:blip r:embed="rId3"/>
          <a:stretch>
            <a:fillRect/>
          </a:stretch>
        </p:blipFill>
        <p:spPr>
          <a:xfrm>
            <a:off x="6815110" y="2642616"/>
            <a:ext cx="4493188" cy="3605784"/>
          </a:xfrm>
          <a:prstGeom prst="rect">
            <a:avLst/>
          </a:prstGeom>
        </p:spPr>
      </p:pic>
    </p:spTree>
    <p:extLst>
      <p:ext uri="{BB962C8B-B14F-4D97-AF65-F5344CB8AC3E}">
        <p14:creationId xmlns:p14="http://schemas.microsoft.com/office/powerpoint/2010/main" val="526445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extBox 1">
            <a:extLst>
              <a:ext uri="{FF2B5EF4-FFF2-40B4-BE49-F238E27FC236}">
                <a16:creationId xmlns:a16="http://schemas.microsoft.com/office/drawing/2014/main" id="{10ACF3AA-1D51-0D77-1746-BF1CEDE9850C}"/>
              </a:ext>
            </a:extLst>
          </p:cNvPr>
          <p:cNvGraphicFramePr/>
          <p:nvPr>
            <p:extLst>
              <p:ext uri="{D42A27DB-BD31-4B8C-83A1-F6EECF244321}">
                <p14:modId xmlns:p14="http://schemas.microsoft.com/office/powerpoint/2010/main" val="2574976597"/>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75053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6" descr="A group of people standing around a machine&#10;&#10;Description automatically generated">
            <a:extLst>
              <a:ext uri="{FF2B5EF4-FFF2-40B4-BE49-F238E27FC236}">
                <a16:creationId xmlns:a16="http://schemas.microsoft.com/office/drawing/2014/main" id="{4551F4C2-FE7E-2D7E-328C-8E050D8D0937}"/>
              </a:ext>
            </a:extLst>
          </p:cNvPr>
          <p:cNvPicPr>
            <a:picLocks noChangeAspect="1"/>
          </p:cNvPicPr>
          <p:nvPr/>
        </p:nvPicPr>
        <p:blipFill rotWithShape="1">
          <a:blip r:embed="rId2">
            <a:alphaModFix amt="35000"/>
          </a:blip>
          <a:srcRect t="44661" b="30034"/>
          <a:stretch/>
        </p:blipFill>
        <p:spPr>
          <a:xfrm>
            <a:off x="-8" y="-4"/>
            <a:ext cx="12192000" cy="6855958"/>
          </a:xfrm>
          <a:prstGeom prst="rect">
            <a:avLst/>
          </a:prstGeom>
        </p:spPr>
      </p:pic>
      <p:sp>
        <p:nvSpPr>
          <p:cNvPr id="2" name="TextBox 1">
            <a:extLst>
              <a:ext uri="{FF2B5EF4-FFF2-40B4-BE49-F238E27FC236}">
                <a16:creationId xmlns:a16="http://schemas.microsoft.com/office/drawing/2014/main" id="{7537B074-013E-57EE-C003-691D08DF9D04}"/>
              </a:ext>
            </a:extLst>
          </p:cNvPr>
          <p:cNvSpPr txBox="1"/>
          <p:nvPr/>
        </p:nvSpPr>
        <p:spPr>
          <a:xfrm>
            <a:off x="4128368" y="4522156"/>
            <a:ext cx="4937937" cy="136321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Bef>
                <a:spcPct val="0"/>
              </a:spcBef>
              <a:spcAft>
                <a:spcPts val="600"/>
              </a:spcAft>
            </a:pPr>
            <a:r>
              <a:rPr lang="en-US" sz="4400" b="1" u="sng" kern="1200">
                <a:solidFill>
                  <a:schemeClr val="tx1"/>
                </a:solidFill>
                <a:latin typeface="+mj-lt"/>
                <a:ea typeface="+mj-ea"/>
                <a:cs typeface="+mj-cs"/>
              </a:rPr>
              <a:t>Original Pictures : </a:t>
            </a:r>
          </a:p>
        </p:txBody>
      </p:sp>
      <p:sp>
        <p:nvSpPr>
          <p:cNvPr id="13" name="Freeform: Shape 12">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A machine with wheels and wires&#10;&#10;Description automatically generated">
            <a:extLst>
              <a:ext uri="{FF2B5EF4-FFF2-40B4-BE49-F238E27FC236}">
                <a16:creationId xmlns:a16="http://schemas.microsoft.com/office/drawing/2014/main" id="{F748C90F-B08B-E890-51D4-851EDA26D192}"/>
              </a:ext>
            </a:extLst>
          </p:cNvPr>
          <p:cNvPicPr>
            <a:picLocks noChangeAspect="1"/>
          </p:cNvPicPr>
          <p:nvPr/>
        </p:nvPicPr>
        <p:blipFill rotWithShape="1">
          <a:blip r:embed="rId3"/>
          <a:srcRect t="22404" r="-1" b="-1"/>
          <a:stretch/>
        </p:blipFill>
        <p:spPr>
          <a:xfrm>
            <a:off x="1246573" y="10"/>
            <a:ext cx="3913632" cy="2285224"/>
          </a:xfrm>
          <a:custGeom>
            <a:avLst/>
            <a:gdLst/>
            <a:ahLst/>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p:spPr>
      </p:pic>
      <p:pic>
        <p:nvPicPr>
          <p:cNvPr id="7" name="Picture 7" descr="A group of people standing on a tile floor&#10;&#10;Description automatically generated">
            <a:extLst>
              <a:ext uri="{FF2B5EF4-FFF2-40B4-BE49-F238E27FC236}">
                <a16:creationId xmlns:a16="http://schemas.microsoft.com/office/drawing/2014/main" id="{D3FE6C22-C72F-6C5E-F55E-1C369A980980}"/>
              </a:ext>
            </a:extLst>
          </p:cNvPr>
          <p:cNvPicPr>
            <a:picLocks noChangeAspect="1"/>
          </p:cNvPicPr>
          <p:nvPr/>
        </p:nvPicPr>
        <p:blipFill rotWithShape="1">
          <a:blip r:embed="rId4"/>
          <a:srcRect t="34311" r="-2" b="7999"/>
          <a:stretch/>
        </p:blipFill>
        <p:spPr>
          <a:xfrm>
            <a:off x="20" y="2288331"/>
            <a:ext cx="3564618" cy="4569668"/>
          </a:xfrm>
          <a:custGeom>
            <a:avLst/>
            <a:gdLst/>
            <a:ahLst/>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p:spPr>
      </p:pic>
      <p:sp>
        <p:nvSpPr>
          <p:cNvPr id="17" name="Oval 16">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0967" y="561316"/>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5" descr="A group of people standing in a line&#10;&#10;Description automatically generated">
            <a:extLst>
              <a:ext uri="{FF2B5EF4-FFF2-40B4-BE49-F238E27FC236}">
                <a16:creationId xmlns:a16="http://schemas.microsoft.com/office/drawing/2014/main" id="{7CA5B3E4-F2BC-B5EC-F556-12B92B5CCDE6}"/>
              </a:ext>
            </a:extLst>
          </p:cNvPr>
          <p:cNvPicPr>
            <a:picLocks noChangeAspect="1"/>
          </p:cNvPicPr>
          <p:nvPr/>
        </p:nvPicPr>
        <p:blipFill rotWithShape="1">
          <a:blip r:embed="rId5"/>
          <a:srcRect t="41612" r="3" b="13389"/>
          <a:stretch/>
        </p:blipFill>
        <p:spPr>
          <a:xfrm>
            <a:off x="5525559" y="725908"/>
            <a:ext cx="2852928" cy="2852928"/>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p:spPr>
      </p:pic>
      <p:sp>
        <p:nvSpPr>
          <p:cNvPr id="19" name="Freeform: Shape 18">
            <a:extLst>
              <a:ext uri="{FF2B5EF4-FFF2-40B4-BE49-F238E27FC236}">
                <a16:creationId xmlns:a16="http://schemas.microsoft.com/office/drawing/2014/main" id="{6B9D64DB-4D5C-4A91-B45F-F301E3174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2"/>
            <a:ext cx="3439432" cy="3550083"/>
          </a:xfrm>
          <a:custGeom>
            <a:avLst/>
            <a:gdLst>
              <a:gd name="connsiteX0" fmla="*/ 115336 w 3439432"/>
              <a:gd name="connsiteY0" fmla="*/ 0 h 3550083"/>
              <a:gd name="connsiteX1" fmla="*/ 3439432 w 3439432"/>
              <a:gd name="connsiteY1" fmla="*/ 0 h 3550083"/>
              <a:gd name="connsiteX2" fmla="*/ 3439432 w 3439432"/>
              <a:gd name="connsiteY2" fmla="*/ 3462762 h 3550083"/>
              <a:gd name="connsiteX3" fmla="*/ 3318024 w 3439432"/>
              <a:gd name="connsiteY3" fmla="*/ 3493980 h 3550083"/>
              <a:gd name="connsiteX4" fmla="*/ 2761488 w 3439432"/>
              <a:gd name="connsiteY4" fmla="*/ 3550083 h 3550083"/>
              <a:gd name="connsiteX5" fmla="*/ 0 w 3439432"/>
              <a:gd name="connsiteY5" fmla="*/ 788595 h 3550083"/>
              <a:gd name="connsiteX6" fmla="*/ 70713 w 3439432"/>
              <a:gd name="connsiteY6" fmla="*/ 164949 h 355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550083">
                <a:moveTo>
                  <a:pt x="115336" y="0"/>
                </a:moveTo>
                <a:lnTo>
                  <a:pt x="3439432" y="0"/>
                </a:lnTo>
                <a:lnTo>
                  <a:pt x="3439432" y="3462762"/>
                </a:lnTo>
                <a:lnTo>
                  <a:pt x="3318024" y="3493980"/>
                </a:lnTo>
                <a:cubicBezTo>
                  <a:pt x="3138258" y="3530765"/>
                  <a:pt x="2952129" y="3550083"/>
                  <a:pt x="2761488" y="3550083"/>
                </a:cubicBezTo>
                <a:cubicBezTo>
                  <a:pt x="1236360" y="3550083"/>
                  <a:pt x="0" y="2313723"/>
                  <a:pt x="0" y="788595"/>
                </a:cubicBezTo>
                <a:cubicBezTo>
                  <a:pt x="0" y="574124"/>
                  <a:pt x="24450" y="365364"/>
                  <a:pt x="70713" y="164949"/>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8" name="Picture 8" descr="A robot on the floor&#10;&#10;Description automatically generated">
            <a:extLst>
              <a:ext uri="{FF2B5EF4-FFF2-40B4-BE49-F238E27FC236}">
                <a16:creationId xmlns:a16="http://schemas.microsoft.com/office/drawing/2014/main" id="{0F8F333B-91B5-92A8-23A8-4E4D20356814}"/>
              </a:ext>
            </a:extLst>
          </p:cNvPr>
          <p:cNvPicPr>
            <a:picLocks noChangeAspect="1"/>
          </p:cNvPicPr>
          <p:nvPr/>
        </p:nvPicPr>
        <p:blipFill rotWithShape="1">
          <a:blip r:embed="rId6"/>
          <a:srcRect t="2965" r="2" b="50515"/>
          <a:stretch/>
        </p:blipFill>
        <p:spPr>
          <a:xfrm>
            <a:off x="8918761" y="-4331"/>
            <a:ext cx="3273238" cy="3383891"/>
          </a:xfrm>
          <a:custGeom>
            <a:avLst/>
            <a:gdLst/>
            <a:ahLst/>
            <a:cxnLst/>
            <a:rect l="l" t="t" r="r" b="b"/>
            <a:pathLst>
              <a:path w="3273238" h="3383891">
                <a:moveTo>
                  <a:pt x="122841" y="0"/>
                </a:moveTo>
                <a:lnTo>
                  <a:pt x="3273238" y="0"/>
                </a:lnTo>
                <a:lnTo>
                  <a:pt x="3273238" y="3291335"/>
                </a:lnTo>
                <a:lnTo>
                  <a:pt x="3118338" y="3331164"/>
                </a:lnTo>
                <a:cubicBezTo>
                  <a:pt x="2949390" y="3365736"/>
                  <a:pt x="2774463" y="3383891"/>
                  <a:pt x="2595295" y="3383891"/>
                </a:cubicBezTo>
                <a:cubicBezTo>
                  <a:pt x="1161953" y="3383891"/>
                  <a:pt x="0" y="2221938"/>
                  <a:pt x="0" y="788596"/>
                </a:cubicBezTo>
                <a:cubicBezTo>
                  <a:pt x="0" y="519845"/>
                  <a:pt x="40850" y="260634"/>
                  <a:pt x="116679" y="16835"/>
                </a:cubicBezTo>
                <a:close/>
              </a:path>
            </a:pathLst>
          </a:custGeom>
        </p:spPr>
      </p:pic>
      <p:sp>
        <p:nvSpPr>
          <p:cNvPr id="21" name="Freeform: Shape 20">
            <a:extLst>
              <a:ext uri="{FF2B5EF4-FFF2-40B4-BE49-F238E27FC236}">
                <a16:creationId xmlns:a16="http://schemas.microsoft.com/office/drawing/2014/main" id="{CB14CE1B-4BC5-4EF2-BE3D-05E4F580B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99331" y="3907418"/>
            <a:ext cx="2992669" cy="2950582"/>
          </a:xfrm>
          <a:custGeom>
            <a:avLst/>
            <a:gdLst>
              <a:gd name="connsiteX0" fmla="*/ 2052140 w 2992669"/>
              <a:gd name="connsiteY0" fmla="*/ 0 h 2950582"/>
              <a:gd name="connsiteX1" fmla="*/ 2850926 w 2992669"/>
              <a:gd name="connsiteY1" fmla="*/ 161267 h 2950582"/>
              <a:gd name="connsiteX2" fmla="*/ 2992669 w 2992669"/>
              <a:gd name="connsiteY2" fmla="*/ 229549 h 2950582"/>
              <a:gd name="connsiteX3" fmla="*/ 2992669 w 2992669"/>
              <a:gd name="connsiteY3" fmla="*/ 2950582 h 2950582"/>
              <a:gd name="connsiteX4" fmla="*/ 209274 w 2992669"/>
              <a:gd name="connsiteY4" fmla="*/ 2950582 h 2950582"/>
              <a:gd name="connsiteX5" fmla="*/ 161267 w 2992669"/>
              <a:gd name="connsiteY5" fmla="*/ 2850926 h 2950582"/>
              <a:gd name="connsiteX6" fmla="*/ 0 w 2992669"/>
              <a:gd name="connsiteY6" fmla="*/ 2052140 h 2950582"/>
              <a:gd name="connsiteX7" fmla="*/ 2052140 w 2992669"/>
              <a:gd name="connsiteY7" fmla="*/ 0 h 29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2669" h="2950582">
                <a:moveTo>
                  <a:pt x="2052140" y="0"/>
                </a:moveTo>
                <a:cubicBezTo>
                  <a:pt x="2335482" y="0"/>
                  <a:pt x="2605411" y="57424"/>
                  <a:pt x="2850926" y="161267"/>
                </a:cubicBezTo>
                <a:lnTo>
                  <a:pt x="2992669" y="229549"/>
                </a:lnTo>
                <a:lnTo>
                  <a:pt x="2992669" y="2950582"/>
                </a:lnTo>
                <a:lnTo>
                  <a:pt x="209274" y="2950582"/>
                </a:lnTo>
                <a:lnTo>
                  <a:pt x="161267" y="2850926"/>
                </a:lnTo>
                <a:cubicBezTo>
                  <a:pt x="57423" y="2605411"/>
                  <a:pt x="0" y="2335482"/>
                  <a:pt x="0" y="2052140"/>
                </a:cubicBezTo>
                <a:cubicBezTo>
                  <a:pt x="0" y="918774"/>
                  <a:pt x="918774" y="0"/>
                  <a:pt x="205214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3" descr="A hand holding a green circuit board&#10;&#10;Description automatically generated">
            <a:extLst>
              <a:ext uri="{FF2B5EF4-FFF2-40B4-BE49-F238E27FC236}">
                <a16:creationId xmlns:a16="http://schemas.microsoft.com/office/drawing/2014/main" id="{C9FF1F6C-133E-2C19-5BD4-40DDDE556CE6}"/>
              </a:ext>
            </a:extLst>
          </p:cNvPr>
          <p:cNvPicPr>
            <a:picLocks noChangeAspect="1"/>
          </p:cNvPicPr>
          <p:nvPr/>
        </p:nvPicPr>
        <p:blipFill rotWithShape="1">
          <a:blip r:embed="rId7"/>
          <a:srcRect l="22061" r="20839" b="-2"/>
          <a:stretch/>
        </p:blipFill>
        <p:spPr>
          <a:xfrm>
            <a:off x="9363238" y="4071322"/>
            <a:ext cx="2828765" cy="2786678"/>
          </a:xfrm>
          <a:custGeom>
            <a:avLst/>
            <a:gdLst/>
            <a:ahLst/>
            <a:cxnLst/>
            <a:rect l="l" t="t" r="r" b="b"/>
            <a:pathLst>
              <a:path w="2828765" h="2786678">
                <a:moveTo>
                  <a:pt x="1888236" y="0"/>
                </a:moveTo>
                <a:cubicBezTo>
                  <a:pt x="2214125" y="0"/>
                  <a:pt x="2520731" y="82558"/>
                  <a:pt x="2788281" y="227900"/>
                </a:cubicBezTo>
                <a:lnTo>
                  <a:pt x="2828765" y="252495"/>
                </a:lnTo>
                <a:lnTo>
                  <a:pt x="2828765" y="2786678"/>
                </a:lnTo>
                <a:lnTo>
                  <a:pt x="227128" y="2786678"/>
                </a:lnTo>
                <a:lnTo>
                  <a:pt x="148387" y="2623223"/>
                </a:lnTo>
                <a:cubicBezTo>
                  <a:pt x="52837" y="2397318"/>
                  <a:pt x="0" y="2148947"/>
                  <a:pt x="0" y="1888236"/>
                </a:cubicBezTo>
                <a:cubicBezTo>
                  <a:pt x="0" y="845392"/>
                  <a:pt x="845392" y="0"/>
                  <a:pt x="1888236" y="0"/>
                </a:cubicBezTo>
                <a:close/>
              </a:path>
            </a:pathLst>
          </a:custGeom>
        </p:spPr>
      </p:pic>
    </p:spTree>
    <p:extLst>
      <p:ext uri="{BB962C8B-B14F-4D97-AF65-F5344CB8AC3E}">
        <p14:creationId xmlns:p14="http://schemas.microsoft.com/office/powerpoint/2010/main" val="513145383"/>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CDF985-1E56-7125-AAA1-AC5A7AABAF3A}"/>
              </a:ext>
            </a:extLst>
          </p:cNvPr>
          <p:cNvSpPr txBox="1"/>
          <p:nvPr/>
        </p:nvSpPr>
        <p:spPr>
          <a:xfrm>
            <a:off x="3564193" y="2040193"/>
            <a:ext cx="651387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600" i="1" dirty="0">
                <a:latin typeface="Brush Script MT"/>
                <a:ea typeface="ADLaM Display"/>
                <a:cs typeface="Calibri"/>
              </a:rPr>
              <a:t>Thank You !!</a:t>
            </a:r>
            <a:endParaRPr lang="en-US" sz="9600" i="1" dirty="0">
              <a:latin typeface="Brush Script MT"/>
              <a:ea typeface="ADLaM Display"/>
            </a:endParaRPr>
          </a:p>
        </p:txBody>
      </p:sp>
      <p:sp>
        <p:nvSpPr>
          <p:cNvPr id="3" name="TextBox 2">
            <a:extLst>
              <a:ext uri="{FF2B5EF4-FFF2-40B4-BE49-F238E27FC236}">
                <a16:creationId xmlns:a16="http://schemas.microsoft.com/office/drawing/2014/main" id="{C8125DA4-AC70-7C22-041E-CD5D74F5DEF6}"/>
              </a:ext>
            </a:extLst>
          </p:cNvPr>
          <p:cNvSpPr txBox="1"/>
          <p:nvPr/>
        </p:nvSpPr>
        <p:spPr>
          <a:xfrm>
            <a:off x="1917290" y="5788742"/>
            <a:ext cx="108584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cs typeface="Calibri"/>
              </a:rPr>
              <a:t>We secured Gold Medal in both the problem statements</a:t>
            </a:r>
          </a:p>
        </p:txBody>
      </p:sp>
      <p:pic>
        <p:nvPicPr>
          <p:cNvPr id="4" name="Graphic 4" descr="Medal with solid fill">
            <a:extLst>
              <a:ext uri="{FF2B5EF4-FFF2-40B4-BE49-F238E27FC236}">
                <a16:creationId xmlns:a16="http://schemas.microsoft.com/office/drawing/2014/main" id="{998447D6-F6D3-DB52-292B-4C17D4D34F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3671" y="5651090"/>
            <a:ext cx="914400" cy="914400"/>
          </a:xfrm>
          <a:prstGeom prst="rect">
            <a:avLst/>
          </a:prstGeom>
        </p:spPr>
      </p:pic>
      <p:pic>
        <p:nvPicPr>
          <p:cNvPr id="5" name="Graphic 4" descr="Medal with solid fill">
            <a:extLst>
              <a:ext uri="{FF2B5EF4-FFF2-40B4-BE49-F238E27FC236}">
                <a16:creationId xmlns:a16="http://schemas.microsoft.com/office/drawing/2014/main" id="{073E6AFB-AF91-3662-D817-EE977AD6EE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32025" y="5651089"/>
            <a:ext cx="914400" cy="914400"/>
          </a:xfrm>
          <a:prstGeom prst="rect">
            <a:avLst/>
          </a:prstGeom>
        </p:spPr>
      </p:pic>
    </p:spTree>
    <p:extLst>
      <p:ext uri="{BB962C8B-B14F-4D97-AF65-F5344CB8AC3E}">
        <p14:creationId xmlns:p14="http://schemas.microsoft.com/office/powerpoint/2010/main" val="646907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925ED0-440D-4858-7550-59B012EC44A8}"/>
              </a:ext>
            </a:extLst>
          </p:cNvPr>
          <p:cNvSpPr>
            <a:spLocks noGrp="1"/>
          </p:cNvSpPr>
          <p:nvPr>
            <p:ph type="title"/>
          </p:nvPr>
        </p:nvSpPr>
        <p:spPr>
          <a:xfrm>
            <a:off x="539351" y="1153572"/>
            <a:ext cx="3347883" cy="4461163"/>
          </a:xfrm>
        </p:spPr>
        <p:txBody>
          <a:bodyPr>
            <a:normAutofit/>
          </a:bodyPr>
          <a:lstStyle/>
          <a:p>
            <a:r>
              <a:rPr lang="en-US" dirty="0">
                <a:solidFill>
                  <a:srgbClr val="FFFFFF"/>
                </a:solidFill>
                <a:cs typeface="Calibri Light"/>
              </a:rPr>
              <a:t>Problem Statement</a:t>
            </a:r>
            <a:br>
              <a:rPr lang="en-US" dirty="0">
                <a:solidFill>
                  <a:srgbClr val="FFFFFF"/>
                </a:solidFill>
                <a:cs typeface="Calibri Light"/>
              </a:rPr>
            </a:br>
            <a:r>
              <a:rPr lang="en-US" dirty="0">
                <a:solidFill>
                  <a:srgbClr val="FFFFFF"/>
                </a:solidFill>
                <a:cs typeface="Calibri Light"/>
              </a:rPr>
              <a:t>(Robo-soccer)</a:t>
            </a:r>
            <a:endParaRPr lang="en-US"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Content Placeholder 2">
            <a:extLst>
              <a:ext uri="{FF2B5EF4-FFF2-40B4-BE49-F238E27FC236}">
                <a16:creationId xmlns:a16="http://schemas.microsoft.com/office/drawing/2014/main" id="{2D56B058-95FC-6803-3759-8B296167C78E}"/>
              </a:ext>
            </a:extLst>
          </p:cNvPr>
          <p:cNvSpPr>
            <a:spLocks noGrp="1"/>
          </p:cNvSpPr>
          <p:nvPr>
            <p:ph idx="1"/>
          </p:nvPr>
        </p:nvSpPr>
        <p:spPr>
          <a:xfrm>
            <a:off x="4447308" y="591344"/>
            <a:ext cx="6906491" cy="5585619"/>
          </a:xfrm>
        </p:spPr>
        <p:txBody>
          <a:bodyPr vert="horz" lIns="91440" tIns="45720" rIns="91440" bIns="45720" rtlCol="0" anchor="ctr">
            <a:normAutofit/>
          </a:bodyPr>
          <a:lstStyle/>
          <a:p>
            <a:r>
              <a:rPr lang="en-US" sz="1400">
                <a:ea typeface="+mn-lt"/>
                <a:cs typeface="+mn-lt"/>
              </a:rPr>
              <a:t>In Robo-soccer challenge, two manually controlled robots will compete against each other in an arena which resembles an actual soccer field. The robot should be wirelessly controlled. The robot should have been fabricated, assembled by the team. Readymade robots are not allowed. </a:t>
            </a:r>
          </a:p>
          <a:p>
            <a:r>
              <a:rPr lang="en-US" sz="1400">
                <a:ea typeface="+mn-lt"/>
                <a:cs typeface="+mn-lt"/>
              </a:rPr>
              <a:t>Specifications of Arena: </a:t>
            </a:r>
          </a:p>
          <a:p>
            <a:pPr lvl="1"/>
            <a:r>
              <a:rPr lang="en-US" sz="1400">
                <a:ea typeface="+mn-lt"/>
                <a:cs typeface="+mn-lt"/>
              </a:rPr>
              <a:t> Dimensions of Arena are: 240cm*120cm.</a:t>
            </a:r>
          </a:p>
          <a:p>
            <a:pPr lvl="1"/>
            <a:r>
              <a:rPr lang="en-US" sz="1400">
                <a:ea typeface="+mn-lt"/>
                <a:cs typeface="+mn-lt"/>
              </a:rPr>
              <a:t> The playground is considered flat if a ball placed anywhere on the field does not start to roll.</a:t>
            </a:r>
          </a:p>
          <a:p>
            <a:pPr lvl="1"/>
            <a:r>
              <a:rPr lang="en-US" sz="1400">
                <a:ea typeface="+mn-lt"/>
                <a:cs typeface="+mn-lt"/>
              </a:rPr>
              <a:t> The goal is 30cm wide and 15cm high.</a:t>
            </a:r>
            <a:endParaRPr lang="en-US" sz="1400">
              <a:cs typeface="Calibri"/>
            </a:endParaRPr>
          </a:p>
          <a:p>
            <a:r>
              <a:rPr lang="en-US" sz="1400">
                <a:ea typeface="+mn-lt"/>
                <a:cs typeface="+mn-lt"/>
              </a:rPr>
              <a:t>Specifications of Bot: </a:t>
            </a:r>
          </a:p>
          <a:p>
            <a:pPr lvl="1"/>
            <a:r>
              <a:rPr lang="en-US" sz="1400">
                <a:ea typeface="+mn-lt"/>
                <a:cs typeface="+mn-lt"/>
              </a:rPr>
              <a:t> At any point of time and any configuration of the bot, it should fit inside a box with horizontal cross section of 20cm*20cm*20cm (l*b*h).</a:t>
            </a:r>
          </a:p>
          <a:p>
            <a:pPr lvl="1"/>
            <a:r>
              <a:rPr lang="en-US" sz="1400">
                <a:ea typeface="+mn-lt"/>
                <a:cs typeface="+mn-lt"/>
              </a:rPr>
              <a:t> Bot must not exceed weight limit of 5 Kgs.</a:t>
            </a:r>
          </a:p>
          <a:p>
            <a:pPr lvl="1"/>
            <a:r>
              <a:rPr lang="en-US" sz="1400">
                <a:ea typeface="+mn-lt"/>
                <a:cs typeface="+mn-lt"/>
              </a:rPr>
              <a:t> Bot must have an active ball kicking/pushing mechanism. </a:t>
            </a:r>
          </a:p>
        </p:txBody>
      </p:sp>
    </p:spTree>
    <p:extLst>
      <p:ext uri="{BB962C8B-B14F-4D97-AF65-F5344CB8AC3E}">
        <p14:creationId xmlns:p14="http://schemas.microsoft.com/office/powerpoint/2010/main" val="2920055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descr="Electronic circuit board">
            <a:extLst>
              <a:ext uri="{FF2B5EF4-FFF2-40B4-BE49-F238E27FC236}">
                <a16:creationId xmlns:a16="http://schemas.microsoft.com/office/drawing/2014/main" id="{FEC25456-1204-D501-9237-04F5D18DC28B}"/>
              </a:ext>
            </a:extLst>
          </p:cNvPr>
          <p:cNvPicPr>
            <a:picLocks noChangeAspect="1"/>
          </p:cNvPicPr>
          <p:nvPr/>
        </p:nvPicPr>
        <p:blipFill rotWithShape="1">
          <a:blip r:embed="rId2"/>
          <a:srcRect l="5884" r="-1" b="-1"/>
          <a:stretch/>
        </p:blipFill>
        <p:spPr>
          <a:xfrm>
            <a:off x="2522356" y="10"/>
            <a:ext cx="9669642" cy="6857990"/>
          </a:xfrm>
          <a:prstGeom prst="rect">
            <a:avLst/>
          </a:prstGeom>
        </p:spPr>
      </p:pic>
      <p:sp>
        <p:nvSpPr>
          <p:cNvPr id="12"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680BA3-9217-8428-05D2-3632B9A2295A}"/>
              </a:ext>
            </a:extLst>
          </p:cNvPr>
          <p:cNvSpPr>
            <a:spLocks noGrp="1"/>
          </p:cNvSpPr>
          <p:nvPr>
            <p:ph type="title"/>
          </p:nvPr>
        </p:nvSpPr>
        <p:spPr>
          <a:xfrm>
            <a:off x="263106" y="365125"/>
            <a:ext cx="4138490" cy="1727385"/>
          </a:xfrm>
        </p:spPr>
        <p:txBody>
          <a:bodyPr>
            <a:normAutofit/>
          </a:bodyPr>
          <a:lstStyle/>
          <a:p>
            <a:r>
              <a:rPr lang="en-US" sz="4000" b="1">
                <a:cs typeface="Calibri Light"/>
              </a:rPr>
              <a:t>Components used :</a:t>
            </a:r>
          </a:p>
        </p:txBody>
      </p:sp>
      <p:sp>
        <p:nvSpPr>
          <p:cNvPr id="3" name="Content Placeholder 2">
            <a:extLst>
              <a:ext uri="{FF2B5EF4-FFF2-40B4-BE49-F238E27FC236}">
                <a16:creationId xmlns:a16="http://schemas.microsoft.com/office/drawing/2014/main" id="{3ABBDB4F-61E6-14D9-9604-87DB76809803}"/>
              </a:ext>
            </a:extLst>
          </p:cNvPr>
          <p:cNvSpPr>
            <a:spLocks noGrp="1"/>
          </p:cNvSpPr>
          <p:nvPr>
            <p:ph idx="1"/>
          </p:nvPr>
        </p:nvSpPr>
        <p:spPr>
          <a:xfrm>
            <a:off x="579407" y="1715333"/>
            <a:ext cx="5978791" cy="4907326"/>
          </a:xfrm>
        </p:spPr>
        <p:txBody>
          <a:bodyPr vert="horz" lIns="91440" tIns="45720" rIns="91440" bIns="45720" rtlCol="0" anchor="t">
            <a:noAutofit/>
          </a:bodyPr>
          <a:lstStyle/>
          <a:p>
            <a:r>
              <a:rPr lang="en-US" sz="1800" dirty="0">
                <a:cs typeface="Calibri"/>
              </a:rPr>
              <a:t>Arduino MEGA &amp; Nano</a:t>
            </a:r>
          </a:p>
          <a:p>
            <a:r>
              <a:rPr lang="en-US" sz="1800" dirty="0">
                <a:cs typeface="Calibri"/>
              </a:rPr>
              <a:t>L298 Motor drivers</a:t>
            </a:r>
          </a:p>
          <a:p>
            <a:r>
              <a:rPr lang="en-US" sz="1800" dirty="0">
                <a:cs typeface="Calibri"/>
              </a:rPr>
              <a:t>Wireless transceiver nRF24L01</a:t>
            </a:r>
          </a:p>
          <a:p>
            <a:r>
              <a:rPr lang="en-US" sz="1800" dirty="0">
                <a:cs typeface="Calibri"/>
              </a:rPr>
              <a:t>Solenoid &amp; MOSFET</a:t>
            </a:r>
          </a:p>
          <a:p>
            <a:r>
              <a:rPr lang="en-US" sz="1800" dirty="0">
                <a:cs typeface="Calibri"/>
              </a:rPr>
              <a:t>Wheels</a:t>
            </a:r>
          </a:p>
          <a:p>
            <a:r>
              <a:rPr lang="en-US" sz="1800" dirty="0">
                <a:cs typeface="Calibri"/>
              </a:rPr>
              <a:t>Acrylic sheet (3 mm)</a:t>
            </a:r>
          </a:p>
          <a:p>
            <a:r>
              <a:rPr lang="en-US" sz="1800" dirty="0">
                <a:cs typeface="Calibri"/>
              </a:rPr>
              <a:t>Lithium battery (12 V)</a:t>
            </a:r>
          </a:p>
          <a:p>
            <a:r>
              <a:rPr lang="en-US" sz="1800" dirty="0">
                <a:cs typeface="Calibri"/>
              </a:rPr>
              <a:t>Jumpers</a:t>
            </a:r>
          </a:p>
          <a:p>
            <a:r>
              <a:rPr lang="en-US" sz="1800" dirty="0">
                <a:cs typeface="Calibri"/>
              </a:rPr>
              <a:t>300 rpm DC motors</a:t>
            </a:r>
          </a:p>
          <a:p>
            <a:r>
              <a:rPr lang="en-US" sz="1800" dirty="0">
                <a:cs typeface="Calibri"/>
              </a:rPr>
              <a:t>IRF520 MOSFET Driver Module</a:t>
            </a:r>
          </a:p>
          <a:p>
            <a:r>
              <a:rPr lang="en-US" sz="1800">
                <a:cs typeface="Calibri"/>
              </a:rPr>
              <a:t>Universal PCB board (8*12 cm) and breadboard</a:t>
            </a:r>
          </a:p>
          <a:p>
            <a:r>
              <a:rPr lang="en-US" sz="1800">
                <a:cs typeface="Calibri"/>
              </a:rPr>
              <a:t>PS2 Joystick Module breakout sensor</a:t>
            </a:r>
          </a:p>
          <a:p>
            <a:r>
              <a:rPr lang="en-US" sz="1800" dirty="0">
                <a:cs typeface="Calibri"/>
              </a:rPr>
              <a:t>Push Button switch</a:t>
            </a:r>
          </a:p>
          <a:p>
            <a:endParaRPr lang="en-US" sz="1300">
              <a:cs typeface="Calibri"/>
            </a:endParaRPr>
          </a:p>
        </p:txBody>
      </p:sp>
    </p:spTree>
    <p:extLst>
      <p:ext uri="{BB962C8B-B14F-4D97-AF65-F5344CB8AC3E}">
        <p14:creationId xmlns:p14="http://schemas.microsoft.com/office/powerpoint/2010/main" val="4126444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09725D-E6FF-C4BD-9B42-0D4CA3E57680}"/>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t>Design of bot:</a:t>
            </a:r>
          </a:p>
        </p:txBody>
      </p:sp>
      <p:sp>
        <p:nvSpPr>
          <p:cNvPr id="13"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drawing of a robot&#10;&#10;Description automatically generated">
            <a:extLst>
              <a:ext uri="{FF2B5EF4-FFF2-40B4-BE49-F238E27FC236}">
                <a16:creationId xmlns:a16="http://schemas.microsoft.com/office/drawing/2014/main" id="{5A7198B2-8AAE-FB65-B53E-BB6ECB10927D}"/>
              </a:ext>
            </a:extLst>
          </p:cNvPr>
          <p:cNvPicPr>
            <a:picLocks noChangeAspect="1"/>
          </p:cNvPicPr>
          <p:nvPr/>
        </p:nvPicPr>
        <p:blipFill>
          <a:blip r:embed="rId2"/>
          <a:stretch>
            <a:fillRect/>
          </a:stretch>
        </p:blipFill>
        <p:spPr>
          <a:xfrm>
            <a:off x="292608" y="2977601"/>
            <a:ext cx="3758184" cy="2884406"/>
          </a:xfrm>
          <a:prstGeom prst="rect">
            <a:avLst/>
          </a:prstGeom>
        </p:spPr>
      </p:pic>
      <p:pic>
        <p:nvPicPr>
          <p:cNvPr id="5" name="Picture 5" descr="A drawing of a vehicle&#10;&#10;Description automatically generated">
            <a:extLst>
              <a:ext uri="{FF2B5EF4-FFF2-40B4-BE49-F238E27FC236}">
                <a16:creationId xmlns:a16="http://schemas.microsoft.com/office/drawing/2014/main" id="{61CFECAC-76A8-E48D-EC83-5FDF5A078C7A}"/>
              </a:ext>
            </a:extLst>
          </p:cNvPr>
          <p:cNvPicPr>
            <a:picLocks noChangeAspect="1"/>
          </p:cNvPicPr>
          <p:nvPr/>
        </p:nvPicPr>
        <p:blipFill>
          <a:blip r:embed="rId3"/>
          <a:stretch>
            <a:fillRect/>
          </a:stretch>
        </p:blipFill>
        <p:spPr>
          <a:xfrm>
            <a:off x="4216908" y="3193697"/>
            <a:ext cx="3758184" cy="2452215"/>
          </a:xfrm>
          <a:prstGeom prst="rect">
            <a:avLst/>
          </a:prstGeom>
        </p:spPr>
      </p:pic>
      <p:pic>
        <p:nvPicPr>
          <p:cNvPr id="4" name="Picture 4" descr="A drawing of a robot&#10;&#10;Description automatically generated">
            <a:extLst>
              <a:ext uri="{FF2B5EF4-FFF2-40B4-BE49-F238E27FC236}">
                <a16:creationId xmlns:a16="http://schemas.microsoft.com/office/drawing/2014/main" id="{94E8AB89-E20D-A56E-D4B0-51ACEC610174}"/>
              </a:ext>
            </a:extLst>
          </p:cNvPr>
          <p:cNvPicPr>
            <a:picLocks noGrp="1" noChangeAspect="1"/>
          </p:cNvPicPr>
          <p:nvPr>
            <p:ph idx="1"/>
          </p:nvPr>
        </p:nvPicPr>
        <p:blipFill>
          <a:blip r:embed="rId4"/>
          <a:stretch>
            <a:fillRect/>
          </a:stretch>
        </p:blipFill>
        <p:spPr>
          <a:xfrm>
            <a:off x="8141208" y="3235977"/>
            <a:ext cx="3758184" cy="2367655"/>
          </a:xfrm>
          <a:prstGeom prst="rect">
            <a:avLst/>
          </a:prstGeom>
        </p:spPr>
      </p:pic>
    </p:spTree>
    <p:extLst>
      <p:ext uri="{BB962C8B-B14F-4D97-AF65-F5344CB8AC3E}">
        <p14:creationId xmlns:p14="http://schemas.microsoft.com/office/powerpoint/2010/main" val="442933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1B1A1D-7ABF-6C3B-0343-EE72456067D6}"/>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cs typeface="Calibri Light"/>
              </a:rPr>
              <a:t>Robot spec in detail :</a:t>
            </a:r>
          </a:p>
        </p:txBody>
      </p:sp>
      <p:sp>
        <p:nvSpPr>
          <p:cNvPr id="3" name="Content Placeholder 2">
            <a:extLst>
              <a:ext uri="{FF2B5EF4-FFF2-40B4-BE49-F238E27FC236}">
                <a16:creationId xmlns:a16="http://schemas.microsoft.com/office/drawing/2014/main" id="{D25B3334-4447-B2C1-BA6D-313B8487D5C5}"/>
              </a:ext>
            </a:extLst>
          </p:cNvPr>
          <p:cNvSpPr>
            <a:spLocks noGrp="1"/>
          </p:cNvSpPr>
          <p:nvPr>
            <p:ph idx="1"/>
          </p:nvPr>
        </p:nvSpPr>
        <p:spPr>
          <a:xfrm>
            <a:off x="1815415" y="2112579"/>
            <a:ext cx="8585111" cy="4192805"/>
          </a:xfrm>
        </p:spPr>
        <p:txBody>
          <a:bodyPr vert="horz" lIns="91440" tIns="45720" rIns="91440" bIns="45720" rtlCol="0" anchor="t">
            <a:normAutofit/>
          </a:bodyPr>
          <a:lstStyle/>
          <a:p>
            <a:pPr marL="0" indent="0" defTabSz="658368">
              <a:spcBef>
                <a:spcPts val="720"/>
              </a:spcBef>
              <a:buNone/>
            </a:pPr>
            <a:r>
              <a:rPr lang="en-US" sz="1728" b="1" u="sng" kern="1200">
                <a:solidFill>
                  <a:schemeClr val="tx1"/>
                </a:solidFill>
                <a:latin typeface="+mn-lt"/>
                <a:ea typeface="+mn-ea"/>
                <a:cs typeface="Calibri" panose="020F0502020204030204"/>
              </a:rPr>
              <a:t>Mechanics</a:t>
            </a:r>
            <a:r>
              <a:rPr lang="en-US" sz="1728" b="1" kern="1200">
                <a:solidFill>
                  <a:schemeClr val="tx1"/>
                </a:solidFill>
                <a:latin typeface="+mn-lt"/>
                <a:ea typeface="+mn-ea"/>
                <a:cs typeface="Calibri" panose="020F0502020204030204"/>
              </a:rPr>
              <a:t> : </a:t>
            </a:r>
            <a:r>
              <a:rPr lang="en-US" sz="1440" kern="1200">
                <a:solidFill>
                  <a:schemeClr val="tx1"/>
                </a:solidFill>
                <a:latin typeface="+mn-lt"/>
                <a:ea typeface="+mn-lt"/>
                <a:cs typeface="+mn-lt"/>
              </a:rPr>
              <a:t>Navigation-Wheels &amp; Motors</a:t>
            </a:r>
            <a:r>
              <a:rPr lang="en-US" sz="3456" kern="1200">
                <a:solidFill>
                  <a:schemeClr val="tx1"/>
                </a:solidFill>
                <a:latin typeface="+mn-lt"/>
                <a:ea typeface="+mn-lt"/>
                <a:cs typeface="+mn-lt"/>
              </a:rPr>
              <a:t> </a:t>
            </a:r>
          </a:p>
          <a:p>
            <a:pPr marL="0" indent="0" defTabSz="658368">
              <a:spcBef>
                <a:spcPts val="720"/>
              </a:spcBef>
              <a:buNone/>
            </a:pPr>
            <a:r>
              <a:rPr lang="en-US" sz="1728" b="1" u="sng" kern="1200">
                <a:solidFill>
                  <a:schemeClr val="tx1"/>
                </a:solidFill>
                <a:latin typeface="+mn-lt"/>
                <a:ea typeface="+mn-ea"/>
                <a:cs typeface="Calibri" panose="020F0502020204030204"/>
              </a:rPr>
              <a:t>Chassis</a:t>
            </a:r>
            <a:r>
              <a:rPr lang="en-US" sz="1728" kern="1200">
                <a:solidFill>
                  <a:schemeClr val="tx1"/>
                </a:solidFill>
                <a:latin typeface="+mn-lt"/>
                <a:ea typeface="+mn-ea"/>
                <a:cs typeface="Calibri" panose="020F0502020204030204"/>
              </a:rPr>
              <a:t> </a:t>
            </a:r>
            <a:r>
              <a:rPr lang="en-US" sz="1728" b="1" kern="1200">
                <a:solidFill>
                  <a:schemeClr val="tx1"/>
                </a:solidFill>
                <a:latin typeface="+mn-lt"/>
                <a:ea typeface="+mn-ea"/>
                <a:cs typeface="Calibri" panose="020F0502020204030204"/>
              </a:rPr>
              <a:t>: </a:t>
            </a:r>
            <a:r>
              <a:rPr lang="en-US" sz="1440" kern="1200">
                <a:solidFill>
                  <a:schemeClr val="tx1"/>
                </a:solidFill>
                <a:latin typeface="+mn-lt"/>
                <a:ea typeface="+mn-lt"/>
                <a:cs typeface="+mn-lt"/>
              </a:rPr>
              <a:t>This is very important part of the robot which gives shape &amp; stability to robot . The material which was used is a Plastic Material called ACRYLIC (thickness 3mm) which can be easily cut using cutters or LASER  and modified to any shape. Attachment of chassis, motors, wheels, electronics was done using nuts &amp; bolt(M3*10mm, M3*50mm &amp; M3*20mm) together with M3*15mm &amp; M3*20mm female to female Hex spacers.</a:t>
            </a:r>
            <a:endParaRPr lang="en-US" sz="1440" kern="1200">
              <a:solidFill>
                <a:schemeClr val="tx1"/>
              </a:solidFill>
              <a:latin typeface="+mn-lt"/>
              <a:ea typeface="+mn-ea"/>
              <a:cs typeface="Calibri" panose="020F0502020204030204"/>
            </a:endParaRPr>
          </a:p>
          <a:p>
            <a:pPr marL="0" indent="0" defTabSz="658368">
              <a:spcBef>
                <a:spcPts val="720"/>
              </a:spcBef>
              <a:buNone/>
            </a:pPr>
            <a:r>
              <a:rPr lang="en-US" sz="1728" b="1" u="sng" kern="1200">
                <a:solidFill>
                  <a:schemeClr val="tx1"/>
                </a:solidFill>
                <a:latin typeface="+mn-lt"/>
                <a:ea typeface="+mn-ea"/>
                <a:cs typeface="Calibri" panose="020F0502020204030204"/>
              </a:rPr>
              <a:t>Kicking Mechanism:</a:t>
            </a:r>
            <a:endParaRPr lang="en-US" sz="1728" kern="1200">
              <a:solidFill>
                <a:schemeClr val="tx1"/>
              </a:solidFill>
              <a:latin typeface="+mn-lt"/>
              <a:ea typeface="+mn-ea"/>
              <a:cs typeface="Calibri" panose="020F0502020204030204"/>
            </a:endParaRPr>
          </a:p>
          <a:p>
            <a:pPr marL="0" indent="0">
              <a:buNone/>
            </a:pPr>
            <a:endParaRPr lang="en-US" sz="2000">
              <a:cs typeface="Calibri" panose="020F0502020204030204"/>
            </a:endParaRPr>
          </a:p>
        </p:txBody>
      </p:sp>
      <p:pic>
        <p:nvPicPr>
          <p:cNvPr id="4" name="Picture 4" descr="A small electric motor with a wire&#10;&#10;Description automatically generated">
            <a:extLst>
              <a:ext uri="{FF2B5EF4-FFF2-40B4-BE49-F238E27FC236}">
                <a16:creationId xmlns:a16="http://schemas.microsoft.com/office/drawing/2014/main" id="{BA4AFAEA-DFC4-0D49-A1AA-448F9F6B344B}"/>
              </a:ext>
            </a:extLst>
          </p:cNvPr>
          <p:cNvPicPr>
            <a:picLocks noChangeAspect="1"/>
          </p:cNvPicPr>
          <p:nvPr/>
        </p:nvPicPr>
        <p:blipFill>
          <a:blip r:embed="rId2"/>
          <a:stretch>
            <a:fillRect/>
          </a:stretch>
        </p:blipFill>
        <p:spPr>
          <a:xfrm>
            <a:off x="8349530" y="3953379"/>
            <a:ext cx="1978316" cy="1414130"/>
          </a:xfrm>
          <a:prstGeom prst="rect">
            <a:avLst/>
          </a:prstGeom>
        </p:spPr>
      </p:pic>
      <p:sp>
        <p:nvSpPr>
          <p:cNvPr id="5" name="TextBox 4">
            <a:extLst>
              <a:ext uri="{FF2B5EF4-FFF2-40B4-BE49-F238E27FC236}">
                <a16:creationId xmlns:a16="http://schemas.microsoft.com/office/drawing/2014/main" id="{37B923E4-275D-A527-D78B-0505AC41573B}"/>
              </a:ext>
            </a:extLst>
          </p:cNvPr>
          <p:cNvSpPr txBox="1"/>
          <p:nvPr/>
        </p:nvSpPr>
        <p:spPr>
          <a:xfrm>
            <a:off x="1818073" y="3947530"/>
            <a:ext cx="6301894" cy="22406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658368">
              <a:spcAft>
                <a:spcPts val="600"/>
              </a:spcAft>
            </a:pPr>
            <a:r>
              <a:rPr lang="en-US" sz="1440" kern="1200">
                <a:solidFill>
                  <a:schemeClr val="tx1"/>
                </a:solidFill>
                <a:latin typeface="+mn-lt"/>
                <a:ea typeface="+mn-ea"/>
                <a:cs typeface="Calibri"/>
              </a:rPr>
              <a:t>It is the most essential part of the bot as the robot must be able to kick the ball with maximum power and with control. This proved more difficult to construct than anticipated. First of all kicking mechanism is a very time consuming part to construct and evaluate and secondly if it is not powerful enough to shoot correctly, it is of no use.</a:t>
            </a:r>
          </a:p>
          <a:p>
            <a:pPr defTabSz="658368">
              <a:spcAft>
                <a:spcPts val="600"/>
              </a:spcAft>
            </a:pPr>
            <a:endParaRPr lang="en-US" sz="1440" kern="1200">
              <a:solidFill>
                <a:schemeClr val="tx1"/>
              </a:solidFill>
              <a:latin typeface="+mn-lt"/>
              <a:ea typeface="+mn-ea"/>
              <a:cs typeface="Calibri"/>
            </a:endParaRPr>
          </a:p>
          <a:p>
            <a:pPr defTabSz="658368">
              <a:spcAft>
                <a:spcPts val="600"/>
              </a:spcAft>
            </a:pPr>
            <a:r>
              <a:rPr lang="en-US" sz="1440" kern="1200">
                <a:solidFill>
                  <a:schemeClr val="tx1"/>
                </a:solidFill>
                <a:latin typeface="+mn-lt"/>
                <a:ea typeface="+mn-ea"/>
                <a:cs typeface="Calibri"/>
              </a:rPr>
              <a:t>Keeping all these minds we decided to use a solenoid for kicking purpose. Solenoid would generate a push that would ultimately kick the flap of acrylic at a particular spot and it would serve the purpose of KICKER.</a:t>
            </a:r>
            <a:endParaRPr lang="en-US" sz="2000">
              <a:cs typeface="Calibri"/>
            </a:endParaRPr>
          </a:p>
        </p:txBody>
      </p:sp>
    </p:spTree>
    <p:extLst>
      <p:ext uri="{BB962C8B-B14F-4D97-AF65-F5344CB8AC3E}">
        <p14:creationId xmlns:p14="http://schemas.microsoft.com/office/powerpoint/2010/main" val="3402703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F627539-6F05-70BB-2512-A7FA9321BB93}"/>
              </a:ext>
            </a:extLst>
          </p:cNvPr>
          <p:cNvSpPr txBox="1"/>
          <p:nvPr/>
        </p:nvSpPr>
        <p:spPr>
          <a:xfrm>
            <a:off x="183979" y="81890"/>
            <a:ext cx="2434359" cy="439811"/>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77500" lnSpcReduction="20000"/>
          </a:bodyPr>
          <a:lstStyle/>
          <a:p>
            <a:pPr>
              <a:lnSpc>
                <a:spcPct val="90000"/>
              </a:lnSpc>
              <a:spcBef>
                <a:spcPct val="0"/>
              </a:spcBef>
              <a:spcAft>
                <a:spcPts val="600"/>
              </a:spcAft>
            </a:pPr>
            <a:r>
              <a:rPr lang="en-US" sz="3600" b="1">
                <a:latin typeface="+mj-lt"/>
                <a:ea typeface="+mj-ea"/>
                <a:cs typeface="+mj-cs"/>
              </a:rPr>
              <a:t>Electronics :</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4410910-76D7-AE6A-74C2-FD1ADE529E6E}"/>
              </a:ext>
            </a:extLst>
          </p:cNvPr>
          <p:cNvSpPr txBox="1"/>
          <p:nvPr/>
        </p:nvSpPr>
        <p:spPr>
          <a:xfrm>
            <a:off x="357204" y="781924"/>
            <a:ext cx="5224856" cy="600748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85000" lnSpcReduction="20000"/>
          </a:bodyPr>
          <a:lstStyle/>
          <a:p>
            <a:pPr indent="-228600">
              <a:lnSpc>
                <a:spcPct val="90000"/>
              </a:lnSpc>
              <a:spcAft>
                <a:spcPts val="600"/>
              </a:spcAft>
              <a:buFont typeface="Arial" panose="020B0604020202020204" pitchFamily="34" charset="0"/>
              <a:buChar char="•"/>
            </a:pPr>
            <a:r>
              <a:rPr lang="en-US" sz="2400" b="1" u="sng"/>
              <a:t>Controller</a:t>
            </a:r>
            <a:r>
              <a:rPr lang="en-US" sz="2400" b="1"/>
              <a:t> :</a:t>
            </a:r>
          </a:p>
          <a:p>
            <a:pPr indent="-228600">
              <a:lnSpc>
                <a:spcPct val="90000"/>
              </a:lnSpc>
              <a:spcAft>
                <a:spcPts val="600"/>
              </a:spcAft>
              <a:buFont typeface="Arial" panose="020B0604020202020204" pitchFamily="34" charset="0"/>
              <a:buChar char="•"/>
            </a:pPr>
            <a:r>
              <a:rPr lang="en-US" sz="1600">
                <a:hlinkClick r:id="rId2"/>
              </a:rPr>
              <a:t>Arduino Mega 2560</a:t>
            </a:r>
            <a:r>
              <a:rPr lang="en-US" sz="1600"/>
              <a:t> is an open source development board based on </a:t>
            </a:r>
            <a:r>
              <a:rPr lang="en-US" sz="1600">
                <a:hlinkClick r:id="rId3"/>
              </a:rPr>
              <a:t>Atmega2560</a:t>
            </a:r>
            <a:r>
              <a:rPr lang="en-US" sz="1600"/>
              <a:t> AVR microcontroller. This microcontroller is an 8- bit Microcontroller. It uses ATmega16U2 Microchip Technology. This board can be programmed using programmed using wiring/ processing language. It includes:-</a:t>
            </a:r>
            <a:endParaRPr lang="en-US" sz="1600">
              <a:cs typeface="Calibri"/>
            </a:endParaRPr>
          </a:p>
          <a:p>
            <a:pPr marL="742950" lvl="1" indent="-228600">
              <a:lnSpc>
                <a:spcPct val="90000"/>
              </a:lnSpc>
              <a:spcAft>
                <a:spcPts val="600"/>
              </a:spcAft>
              <a:buFont typeface="Arial" panose="020B0604020202020204" pitchFamily="34" charset="0"/>
              <a:buChar char="•"/>
            </a:pPr>
            <a:r>
              <a:rPr lang="en-US" sz="1600"/>
              <a:t>54 digital input/ output pins out of which 14 pins can be used as PWM outputs</a:t>
            </a:r>
            <a:endParaRPr lang="en-US" sz="1600">
              <a:cs typeface="Calibri"/>
            </a:endParaRPr>
          </a:p>
          <a:p>
            <a:pPr marL="742950" lvl="1" indent="-228600">
              <a:lnSpc>
                <a:spcPct val="90000"/>
              </a:lnSpc>
              <a:spcAft>
                <a:spcPts val="600"/>
              </a:spcAft>
              <a:buFont typeface="Arial" panose="020B0604020202020204" pitchFamily="34" charset="0"/>
              <a:buChar char="•"/>
            </a:pPr>
            <a:r>
              <a:rPr lang="en-US" sz="1600"/>
              <a:t>16 analog pins</a:t>
            </a:r>
            <a:endParaRPr lang="en-US" sz="1600">
              <a:cs typeface="Calibri"/>
            </a:endParaRPr>
          </a:p>
          <a:p>
            <a:pPr marL="742950" lvl="1" indent="-228600">
              <a:lnSpc>
                <a:spcPct val="90000"/>
              </a:lnSpc>
              <a:spcAft>
                <a:spcPts val="600"/>
              </a:spcAft>
              <a:buFont typeface="Arial" panose="020B0604020202020204" pitchFamily="34" charset="0"/>
              <a:buChar char="•"/>
            </a:pPr>
            <a:r>
              <a:rPr lang="en-US" sz="1600"/>
              <a:t>4 UARTs (hardware serial ports)</a:t>
            </a:r>
            <a:endParaRPr lang="en-US" sz="1600">
              <a:cs typeface="Calibri"/>
            </a:endParaRPr>
          </a:p>
          <a:p>
            <a:pPr marL="742950" lvl="1" indent="-228600">
              <a:lnSpc>
                <a:spcPct val="90000"/>
              </a:lnSpc>
              <a:spcAft>
                <a:spcPts val="600"/>
              </a:spcAft>
              <a:buFont typeface="Arial" panose="020B0604020202020204" pitchFamily="34" charset="0"/>
              <a:buChar char="•"/>
            </a:pPr>
            <a:r>
              <a:rPr lang="en-US" sz="1600"/>
              <a:t>A 16 MHz crystal oscillator</a:t>
            </a:r>
            <a:endParaRPr lang="en-US" sz="1600">
              <a:cs typeface="Calibri"/>
            </a:endParaRPr>
          </a:p>
          <a:p>
            <a:pPr marL="742950" lvl="1" indent="-228600">
              <a:lnSpc>
                <a:spcPct val="90000"/>
              </a:lnSpc>
              <a:spcAft>
                <a:spcPts val="600"/>
              </a:spcAft>
              <a:buFont typeface="Arial" panose="020B0604020202020204" pitchFamily="34" charset="0"/>
              <a:buChar char="•"/>
            </a:pPr>
            <a:r>
              <a:rPr lang="en-US" sz="1600"/>
              <a:t>A USB connection</a:t>
            </a:r>
            <a:endParaRPr lang="en-US" sz="1600">
              <a:cs typeface="Calibri"/>
            </a:endParaRPr>
          </a:p>
          <a:p>
            <a:pPr marL="742950" lvl="1" indent="-228600">
              <a:lnSpc>
                <a:spcPct val="90000"/>
              </a:lnSpc>
              <a:spcAft>
                <a:spcPts val="600"/>
              </a:spcAft>
              <a:buFont typeface="Arial" panose="020B0604020202020204" pitchFamily="34" charset="0"/>
              <a:buChar char="•"/>
            </a:pPr>
            <a:r>
              <a:rPr lang="en-US" sz="1600"/>
              <a:t>A power Jack</a:t>
            </a:r>
            <a:endParaRPr lang="en-US" sz="1600">
              <a:cs typeface="Calibri"/>
            </a:endParaRPr>
          </a:p>
          <a:p>
            <a:pPr marL="742950" lvl="1" indent="-228600">
              <a:lnSpc>
                <a:spcPct val="90000"/>
              </a:lnSpc>
              <a:spcAft>
                <a:spcPts val="600"/>
              </a:spcAft>
              <a:buFont typeface="Arial" panose="020B0604020202020204" pitchFamily="34" charset="0"/>
              <a:buChar char="•"/>
            </a:pPr>
            <a:r>
              <a:rPr lang="en-US" sz="1600"/>
              <a:t>An ICSP Header</a:t>
            </a:r>
            <a:endParaRPr lang="en-US" sz="1600">
              <a:cs typeface="Calibri"/>
            </a:endParaRPr>
          </a:p>
          <a:p>
            <a:pPr marL="742950" lvl="1" indent="-228600">
              <a:lnSpc>
                <a:spcPct val="90000"/>
              </a:lnSpc>
              <a:spcAft>
                <a:spcPts val="600"/>
              </a:spcAft>
              <a:buFont typeface="Arial" panose="020B0604020202020204" pitchFamily="34" charset="0"/>
              <a:buChar char="•"/>
            </a:pPr>
            <a:r>
              <a:rPr lang="en-US" sz="1600"/>
              <a:t>A reset button</a:t>
            </a:r>
            <a:endParaRPr lang="en-US" sz="1600">
              <a:cs typeface="Calibri"/>
            </a:endParaRPr>
          </a:p>
          <a:p>
            <a:pPr marL="285750" indent="-228600">
              <a:lnSpc>
                <a:spcPct val="90000"/>
              </a:lnSpc>
              <a:spcAft>
                <a:spcPts val="600"/>
              </a:spcAft>
              <a:buFont typeface="Arial" panose="020B0604020202020204" pitchFamily="34" charset="0"/>
              <a:buChar char="•"/>
            </a:pPr>
            <a:endParaRPr lang="en-US" sz="1400">
              <a:cs typeface="Calibri"/>
            </a:endParaRPr>
          </a:p>
          <a:p>
            <a:pPr>
              <a:buFont typeface="Arial" panose="020B0604020202020204" pitchFamily="34" charset="0"/>
              <a:buChar char="•"/>
            </a:pPr>
            <a:r>
              <a:rPr lang="en-US">
                <a:solidFill>
                  <a:srgbClr val="202122"/>
                </a:solidFill>
                <a:ea typeface="+mn-lt"/>
                <a:cs typeface="+mn-lt"/>
              </a:rPr>
              <a:t>The </a:t>
            </a:r>
            <a:r>
              <a:rPr lang="en-US" b="1">
                <a:solidFill>
                  <a:srgbClr val="202122"/>
                </a:solidFill>
                <a:ea typeface="+mn-lt"/>
                <a:cs typeface="+mn-lt"/>
              </a:rPr>
              <a:t>Arduino Nano</a:t>
            </a:r>
            <a:r>
              <a:rPr lang="en-US">
                <a:solidFill>
                  <a:srgbClr val="202122"/>
                </a:solidFill>
                <a:ea typeface="+mn-lt"/>
                <a:cs typeface="+mn-lt"/>
              </a:rPr>
              <a:t> is an </a:t>
            </a:r>
            <a:r>
              <a:rPr lang="en-US">
                <a:solidFill>
                  <a:srgbClr val="3366CC"/>
                </a:solidFill>
                <a:ea typeface="+mn-lt"/>
                <a:cs typeface="+mn-lt"/>
                <a:hlinkClick r:id="rId4"/>
              </a:rPr>
              <a:t>open-source</a:t>
            </a:r>
            <a:r>
              <a:rPr lang="en-US">
                <a:solidFill>
                  <a:srgbClr val="202122"/>
                </a:solidFill>
                <a:ea typeface="+mn-lt"/>
                <a:cs typeface="+mn-lt"/>
              </a:rPr>
              <a:t> </a:t>
            </a:r>
            <a:r>
              <a:rPr lang="en-US">
                <a:solidFill>
                  <a:srgbClr val="3366CC"/>
                </a:solidFill>
                <a:ea typeface="+mn-lt"/>
                <a:cs typeface="+mn-lt"/>
                <a:hlinkClick r:id="rId5"/>
              </a:rPr>
              <a:t>breadboard </a:t>
            </a:r>
            <a:r>
              <a:rPr lang="en-US">
                <a:solidFill>
                  <a:srgbClr val="202122"/>
                </a:solidFill>
                <a:ea typeface="+mn-lt"/>
                <a:cs typeface="+mn-lt"/>
              </a:rPr>
              <a:t>friendly </a:t>
            </a:r>
            <a:r>
              <a:rPr lang="en-US">
                <a:solidFill>
                  <a:srgbClr val="3366CC"/>
                </a:solidFill>
                <a:ea typeface="+mn-lt"/>
                <a:cs typeface="+mn-lt"/>
                <a:hlinkClick r:id="rId6"/>
              </a:rPr>
              <a:t>microcontroller board</a:t>
            </a:r>
            <a:r>
              <a:rPr lang="en-US">
                <a:solidFill>
                  <a:srgbClr val="202122"/>
                </a:solidFill>
                <a:ea typeface="+mn-lt"/>
                <a:cs typeface="+mn-lt"/>
              </a:rPr>
              <a:t> based on the </a:t>
            </a:r>
            <a:r>
              <a:rPr lang="en-US">
                <a:solidFill>
                  <a:srgbClr val="3366CC"/>
                </a:solidFill>
                <a:ea typeface="+mn-lt"/>
                <a:cs typeface="+mn-lt"/>
                <a:hlinkClick r:id="rId7"/>
              </a:rPr>
              <a:t>Microchip</a:t>
            </a:r>
            <a:r>
              <a:rPr lang="en-US">
                <a:solidFill>
                  <a:srgbClr val="202122"/>
                </a:solidFill>
                <a:ea typeface="+mn-lt"/>
                <a:cs typeface="+mn-lt"/>
              </a:rPr>
              <a:t> </a:t>
            </a:r>
            <a:r>
              <a:rPr lang="en-US">
                <a:solidFill>
                  <a:srgbClr val="3366CC"/>
                </a:solidFill>
                <a:ea typeface="+mn-lt"/>
                <a:cs typeface="+mn-lt"/>
                <a:hlinkClick r:id="rId8"/>
              </a:rPr>
              <a:t>ATmega328P</a:t>
            </a:r>
            <a:r>
              <a:rPr lang="en-US">
                <a:solidFill>
                  <a:srgbClr val="202122"/>
                </a:solidFill>
                <a:ea typeface="+mn-lt"/>
                <a:cs typeface="+mn-lt"/>
              </a:rPr>
              <a:t> </a:t>
            </a:r>
            <a:r>
              <a:rPr lang="en-US">
                <a:solidFill>
                  <a:srgbClr val="3366CC"/>
                </a:solidFill>
                <a:ea typeface="+mn-lt"/>
                <a:cs typeface="+mn-lt"/>
                <a:hlinkClick r:id="rId9"/>
              </a:rPr>
              <a:t>microcontroller</a:t>
            </a:r>
            <a:r>
              <a:rPr lang="en-US">
                <a:solidFill>
                  <a:srgbClr val="202122"/>
                </a:solidFill>
                <a:ea typeface="+mn-lt"/>
                <a:cs typeface="+mn-lt"/>
              </a:rPr>
              <a:t> (MCU) and developed by </a:t>
            </a:r>
            <a:r>
              <a:rPr lang="en-US">
                <a:solidFill>
                  <a:srgbClr val="3366CC"/>
                </a:solidFill>
                <a:ea typeface="+mn-lt"/>
                <a:cs typeface="+mn-lt"/>
                <a:hlinkClick r:id="rId10"/>
              </a:rPr>
              <a:t>Arduino.cc</a:t>
            </a:r>
            <a:r>
              <a:rPr lang="en-US">
                <a:solidFill>
                  <a:srgbClr val="202122"/>
                </a:solidFill>
                <a:ea typeface="+mn-lt"/>
                <a:cs typeface="+mn-lt"/>
              </a:rPr>
              <a:t> and initially released in 2008. It offers the same connectivity and specs of the </a:t>
            </a:r>
            <a:r>
              <a:rPr lang="en-US">
                <a:solidFill>
                  <a:srgbClr val="3366CC"/>
                </a:solidFill>
                <a:ea typeface="+mn-lt"/>
                <a:cs typeface="+mn-lt"/>
                <a:hlinkClick r:id="rId11"/>
              </a:rPr>
              <a:t>Arduino Uno</a:t>
            </a:r>
            <a:r>
              <a:rPr lang="en-US">
                <a:solidFill>
                  <a:srgbClr val="202122"/>
                </a:solidFill>
                <a:ea typeface="+mn-lt"/>
                <a:cs typeface="+mn-lt"/>
              </a:rPr>
              <a:t> board in a smaller form factor.</a:t>
            </a:r>
            <a:r>
              <a:rPr lang="en-US" baseline="30000">
                <a:solidFill>
                  <a:srgbClr val="3366CC"/>
                </a:solidFill>
                <a:ea typeface="+mn-lt"/>
                <a:cs typeface="+mn-lt"/>
                <a:hlinkClick r:id="rId12"/>
              </a:rPr>
              <a:t>[1]</a:t>
            </a:r>
            <a:endParaRPr lang="en-US">
              <a:cs typeface="Calibri"/>
            </a:endParaRPr>
          </a:p>
          <a:p>
            <a:pPr>
              <a:buFont typeface="Arial" panose="020B0604020202020204" pitchFamily="34" charset="0"/>
              <a:buChar char="•"/>
            </a:pPr>
            <a:r>
              <a:rPr lang="en-US">
                <a:solidFill>
                  <a:srgbClr val="202122"/>
                </a:solidFill>
                <a:ea typeface="+mn-lt"/>
                <a:cs typeface="+mn-lt"/>
              </a:rPr>
              <a:t>The Arduino Nano is equipped with 30 male </a:t>
            </a:r>
            <a:r>
              <a:rPr lang="en-US">
                <a:solidFill>
                  <a:srgbClr val="3366CC"/>
                </a:solidFill>
                <a:ea typeface="+mn-lt"/>
                <a:cs typeface="+mn-lt"/>
                <a:hlinkClick r:id="rId13"/>
              </a:rPr>
              <a:t>I/O</a:t>
            </a:r>
            <a:r>
              <a:rPr lang="en-US">
                <a:solidFill>
                  <a:srgbClr val="202122"/>
                </a:solidFill>
                <a:ea typeface="+mn-lt"/>
                <a:cs typeface="+mn-lt"/>
              </a:rPr>
              <a:t> headers, in a </a:t>
            </a:r>
            <a:r>
              <a:rPr lang="en-US">
                <a:solidFill>
                  <a:srgbClr val="3366CC"/>
                </a:solidFill>
                <a:ea typeface="+mn-lt"/>
                <a:cs typeface="+mn-lt"/>
                <a:hlinkClick r:id="rId14"/>
              </a:rPr>
              <a:t>DIP-30</a:t>
            </a:r>
            <a:r>
              <a:rPr lang="en-US">
                <a:solidFill>
                  <a:srgbClr val="202122"/>
                </a:solidFill>
                <a:ea typeface="+mn-lt"/>
                <a:cs typeface="+mn-lt"/>
              </a:rPr>
              <a:t>-like configuration, which can be programmed using the </a:t>
            </a:r>
            <a:r>
              <a:rPr lang="en-US">
                <a:solidFill>
                  <a:srgbClr val="3366CC"/>
                </a:solidFill>
                <a:ea typeface="+mn-lt"/>
                <a:cs typeface="+mn-lt"/>
                <a:hlinkClick r:id="rId10"/>
              </a:rPr>
              <a:t>Arduino</a:t>
            </a:r>
            <a:r>
              <a:rPr lang="en-US">
                <a:solidFill>
                  <a:srgbClr val="202122"/>
                </a:solidFill>
                <a:ea typeface="+mn-lt"/>
                <a:cs typeface="+mn-lt"/>
              </a:rPr>
              <a:t> Software </a:t>
            </a:r>
            <a:r>
              <a:rPr lang="en-US">
                <a:solidFill>
                  <a:srgbClr val="3366CC"/>
                </a:solidFill>
                <a:ea typeface="+mn-lt"/>
                <a:cs typeface="+mn-lt"/>
                <a:hlinkClick r:id="rId15"/>
              </a:rPr>
              <a:t>integrated development environment</a:t>
            </a:r>
            <a:r>
              <a:rPr lang="en-US">
                <a:solidFill>
                  <a:srgbClr val="202122"/>
                </a:solidFill>
                <a:ea typeface="+mn-lt"/>
                <a:cs typeface="+mn-lt"/>
              </a:rPr>
              <a:t> (IDE), which is common to all Arduino boards and running both online and offline. The board can be powered through a </a:t>
            </a:r>
            <a:r>
              <a:rPr lang="en-US">
                <a:solidFill>
                  <a:srgbClr val="3366CC"/>
                </a:solidFill>
                <a:ea typeface="+mn-lt"/>
                <a:cs typeface="+mn-lt"/>
                <a:hlinkClick r:id="rId16"/>
              </a:rPr>
              <a:t>type-B mini-USB</a:t>
            </a:r>
            <a:r>
              <a:rPr lang="en-US">
                <a:solidFill>
                  <a:srgbClr val="202122"/>
                </a:solidFill>
                <a:ea typeface="+mn-lt"/>
                <a:cs typeface="+mn-lt"/>
              </a:rPr>
              <a:t> cable or from a 9 V battery</a:t>
            </a:r>
            <a:r>
              <a:rPr lang="en-US" sz="1100">
                <a:solidFill>
                  <a:srgbClr val="202122"/>
                </a:solidFill>
                <a:ea typeface="+mn-lt"/>
                <a:cs typeface="+mn-lt"/>
              </a:rPr>
              <a:t>.</a:t>
            </a:r>
            <a:endParaRPr lang="en-US"/>
          </a:p>
          <a:p>
            <a:pPr marL="285750" indent="-228600">
              <a:lnSpc>
                <a:spcPct val="90000"/>
              </a:lnSpc>
              <a:spcAft>
                <a:spcPts val="600"/>
              </a:spcAft>
              <a:buFont typeface="Arial" panose="020B0604020202020204" pitchFamily="34" charset="0"/>
              <a:buChar char="•"/>
            </a:pPr>
            <a:endParaRPr lang="en-US" sz="1400">
              <a:cs typeface="Calibri"/>
            </a:endParaRPr>
          </a:p>
          <a:p>
            <a:pPr indent="-228600">
              <a:lnSpc>
                <a:spcPct val="90000"/>
              </a:lnSpc>
              <a:spcAft>
                <a:spcPts val="600"/>
              </a:spcAft>
              <a:buFont typeface="Arial" panose="020B0604020202020204" pitchFamily="34" charset="0"/>
              <a:buChar char="•"/>
            </a:pPr>
            <a:endParaRPr lang="en-US" sz="1400" b="1">
              <a:cs typeface="Calibri" panose="020F0502020204030204"/>
            </a:endParaRPr>
          </a:p>
          <a:p>
            <a:pPr indent="-228600">
              <a:lnSpc>
                <a:spcPct val="90000"/>
              </a:lnSpc>
              <a:spcAft>
                <a:spcPts val="600"/>
              </a:spcAft>
              <a:buFont typeface="Arial" panose="020B0604020202020204" pitchFamily="34" charset="0"/>
              <a:buChar char="•"/>
            </a:pPr>
            <a:endParaRPr lang="en-US" sz="1400" b="1">
              <a:cs typeface="Calibri" panose="020F0502020204030204"/>
            </a:endParaRP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blue circuit board with many colored wires&#10;&#10;Description automatically generated">
            <a:extLst>
              <a:ext uri="{FF2B5EF4-FFF2-40B4-BE49-F238E27FC236}">
                <a16:creationId xmlns:a16="http://schemas.microsoft.com/office/drawing/2014/main" id="{E3B061F2-5A20-1AB3-4215-4AA466315740}"/>
              </a:ext>
            </a:extLst>
          </p:cNvPr>
          <p:cNvPicPr>
            <a:picLocks noChangeAspect="1"/>
          </p:cNvPicPr>
          <p:nvPr/>
        </p:nvPicPr>
        <p:blipFill rotWithShape="1">
          <a:blip r:embed="rId17"/>
          <a:srcRect t="3062" r="4" b="4"/>
          <a:stretch/>
        </p:blipFill>
        <p:spPr>
          <a:xfrm>
            <a:off x="7268272" y="393771"/>
            <a:ext cx="3544991" cy="3440329"/>
          </a:xfrm>
          <a:prstGeom prst="rect">
            <a:avLst/>
          </a:prstGeom>
        </p:spPr>
      </p:pic>
      <p:pic>
        <p:nvPicPr>
          <p:cNvPr id="3" name="Picture 5" descr="A green circuit board with a black chip&#10;&#10;Description automatically generated">
            <a:extLst>
              <a:ext uri="{FF2B5EF4-FFF2-40B4-BE49-F238E27FC236}">
                <a16:creationId xmlns:a16="http://schemas.microsoft.com/office/drawing/2014/main" id="{A9AC47F4-101D-2217-FDF5-D4F7D7AB8527}"/>
              </a:ext>
            </a:extLst>
          </p:cNvPr>
          <p:cNvPicPr>
            <a:picLocks noChangeAspect="1"/>
          </p:cNvPicPr>
          <p:nvPr/>
        </p:nvPicPr>
        <p:blipFill>
          <a:blip r:embed="rId18"/>
          <a:stretch>
            <a:fillRect/>
          </a:stretch>
        </p:blipFill>
        <p:spPr>
          <a:xfrm>
            <a:off x="7735529" y="4317792"/>
            <a:ext cx="2743200" cy="1172095"/>
          </a:xfrm>
          <a:prstGeom prst="rect">
            <a:avLst/>
          </a:prstGeom>
        </p:spPr>
      </p:pic>
    </p:spTree>
    <p:extLst>
      <p:ext uri="{BB962C8B-B14F-4D97-AF65-F5344CB8AC3E}">
        <p14:creationId xmlns:p14="http://schemas.microsoft.com/office/powerpoint/2010/main" val="528428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CD9FEA-84AE-8D40-A55F-1CED57903B5B}"/>
              </a:ext>
            </a:extLst>
          </p:cNvPr>
          <p:cNvSpPr txBox="1"/>
          <p:nvPr/>
        </p:nvSpPr>
        <p:spPr>
          <a:xfrm>
            <a:off x="294968" y="221226"/>
            <a:ext cx="8037870" cy="29546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u="sng">
                <a:cs typeface="Calibri"/>
              </a:rPr>
              <a:t>Motor driver :</a:t>
            </a:r>
          </a:p>
          <a:p>
            <a:r>
              <a:rPr lang="en-US">
                <a:solidFill>
                  <a:srgbClr val="374151"/>
                </a:solidFill>
                <a:ea typeface="+mn-lt"/>
                <a:cs typeface="+mn-lt"/>
              </a:rPr>
              <a:t>The L298N is a dual H-Bridge motor driver used for controlling two DC motors simultaneously. It can handle motor voltages between 5V and 35V, with a peak current of up to 2A. The module has screw terminal blocks for connecting the motor A and B, a ground pin, and a VCC pin for the motor supply voltage.</a:t>
            </a:r>
          </a:p>
          <a:p>
            <a:endParaRPr lang="en-US">
              <a:solidFill>
                <a:srgbClr val="374151"/>
              </a:solidFill>
              <a:cs typeface="Calibri"/>
            </a:endParaRPr>
          </a:p>
          <a:p>
            <a:r>
              <a:rPr lang="en-US">
                <a:solidFill>
                  <a:srgbClr val="374151"/>
                </a:solidFill>
                <a:ea typeface="+mn-lt"/>
                <a:cs typeface="+mn-lt"/>
              </a:rPr>
              <a:t>It has an onboard 5V regulator, used as an output when motor voltage is ≤12V, else an input. "Enable A" and "B" pins control motor speed with a jumper for max speed or PWM input for control. "Input 1" and "2" control motor A's direction; "Input 3" and "4" control motor B's direction. Same inputs halt motors</a:t>
            </a:r>
            <a:r>
              <a:rPr lang="en-US" sz="1200">
                <a:solidFill>
                  <a:srgbClr val="374151"/>
                </a:solidFill>
                <a:ea typeface="+mn-lt"/>
                <a:cs typeface="+mn-lt"/>
              </a:rPr>
              <a:t>.</a:t>
            </a:r>
            <a:endParaRPr lang="en-US"/>
          </a:p>
        </p:txBody>
      </p:sp>
      <p:pic>
        <p:nvPicPr>
          <p:cNvPr id="3" name="Picture 3" descr="A red and blue circuit board&#10;&#10;Description automatically generated">
            <a:extLst>
              <a:ext uri="{FF2B5EF4-FFF2-40B4-BE49-F238E27FC236}">
                <a16:creationId xmlns:a16="http://schemas.microsoft.com/office/drawing/2014/main" id="{974A2FA0-EA7D-97E2-C628-1D8922D59454}"/>
              </a:ext>
            </a:extLst>
          </p:cNvPr>
          <p:cNvPicPr>
            <a:picLocks noChangeAspect="1"/>
          </p:cNvPicPr>
          <p:nvPr/>
        </p:nvPicPr>
        <p:blipFill>
          <a:blip r:embed="rId2"/>
          <a:stretch>
            <a:fillRect/>
          </a:stretch>
        </p:blipFill>
        <p:spPr>
          <a:xfrm>
            <a:off x="8632723" y="633884"/>
            <a:ext cx="2743200" cy="1952297"/>
          </a:xfrm>
          <a:prstGeom prst="rect">
            <a:avLst/>
          </a:prstGeom>
        </p:spPr>
      </p:pic>
      <p:sp>
        <p:nvSpPr>
          <p:cNvPr id="4" name="TextBox 3">
            <a:extLst>
              <a:ext uri="{FF2B5EF4-FFF2-40B4-BE49-F238E27FC236}">
                <a16:creationId xmlns:a16="http://schemas.microsoft.com/office/drawing/2014/main" id="{AC538FC3-3E0C-4045-FFEB-DCD1FDFB9C69}"/>
              </a:ext>
            </a:extLst>
          </p:cNvPr>
          <p:cNvSpPr txBox="1"/>
          <p:nvPr/>
        </p:nvSpPr>
        <p:spPr>
          <a:xfrm>
            <a:off x="288823" y="3250790"/>
            <a:ext cx="460272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u="sng">
                <a:cs typeface="Calibri"/>
              </a:rPr>
              <a:t>Arduino and L298N Motor driver :</a:t>
            </a:r>
            <a:endParaRPr lang="en-US"/>
          </a:p>
        </p:txBody>
      </p:sp>
      <p:pic>
        <p:nvPicPr>
          <p:cNvPr id="6" name="Picture 6" descr="A diagram of a circuit board&#10;&#10;Description automatically generated">
            <a:extLst>
              <a:ext uri="{FF2B5EF4-FFF2-40B4-BE49-F238E27FC236}">
                <a16:creationId xmlns:a16="http://schemas.microsoft.com/office/drawing/2014/main" id="{4D4B2B5B-B9E0-E655-E415-85E37A281A94}"/>
              </a:ext>
            </a:extLst>
          </p:cNvPr>
          <p:cNvPicPr>
            <a:picLocks noChangeAspect="1"/>
          </p:cNvPicPr>
          <p:nvPr/>
        </p:nvPicPr>
        <p:blipFill>
          <a:blip r:embed="rId3"/>
          <a:stretch>
            <a:fillRect/>
          </a:stretch>
        </p:blipFill>
        <p:spPr>
          <a:xfrm>
            <a:off x="361337" y="3791615"/>
            <a:ext cx="5188973" cy="2863545"/>
          </a:xfrm>
          <a:prstGeom prst="rect">
            <a:avLst/>
          </a:prstGeom>
        </p:spPr>
      </p:pic>
      <p:sp>
        <p:nvSpPr>
          <p:cNvPr id="7" name="TextBox 6">
            <a:extLst>
              <a:ext uri="{FF2B5EF4-FFF2-40B4-BE49-F238E27FC236}">
                <a16:creationId xmlns:a16="http://schemas.microsoft.com/office/drawing/2014/main" id="{4794E73A-5AAA-EB61-8628-C44E0AB2A431}"/>
              </a:ext>
            </a:extLst>
          </p:cNvPr>
          <p:cNvSpPr txBox="1"/>
          <p:nvPr/>
        </p:nvSpPr>
        <p:spPr>
          <a:xfrm>
            <a:off x="8744565" y="6052983"/>
            <a:ext cx="220611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hlinkClick r:id="rId4"/>
              </a:rPr>
              <a:t>Arduino code</a:t>
            </a:r>
            <a:endParaRPr lang="en-US" sz="2400"/>
          </a:p>
        </p:txBody>
      </p:sp>
      <p:sp>
        <p:nvSpPr>
          <p:cNvPr id="8" name="TextBox 7">
            <a:extLst>
              <a:ext uri="{FF2B5EF4-FFF2-40B4-BE49-F238E27FC236}">
                <a16:creationId xmlns:a16="http://schemas.microsoft.com/office/drawing/2014/main" id="{BCFC6A12-066C-433F-B9AF-72192FCB2C75}"/>
              </a:ext>
            </a:extLst>
          </p:cNvPr>
          <p:cNvSpPr txBox="1"/>
          <p:nvPr/>
        </p:nvSpPr>
        <p:spPr>
          <a:xfrm>
            <a:off x="7890387" y="6046838"/>
            <a:ext cx="89104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Link :</a:t>
            </a:r>
            <a:endParaRPr lang="en-US">
              <a:cs typeface="Calibri"/>
            </a:endParaRPr>
          </a:p>
        </p:txBody>
      </p:sp>
    </p:spTree>
    <p:extLst>
      <p:ext uri="{BB962C8B-B14F-4D97-AF65-F5344CB8AC3E}">
        <p14:creationId xmlns:p14="http://schemas.microsoft.com/office/powerpoint/2010/main" val="567691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87E68A-AE31-FD98-5A36-DB388530AAD2}"/>
              </a:ext>
            </a:extLst>
          </p:cNvPr>
          <p:cNvSpPr txBox="1"/>
          <p:nvPr/>
        </p:nvSpPr>
        <p:spPr>
          <a:xfrm>
            <a:off x="313403" y="147483"/>
            <a:ext cx="8627805" cy="34932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300" b="1" u="sng">
                <a:solidFill>
                  <a:srgbClr val="3A3A3A"/>
                </a:solidFill>
              </a:rPr>
              <a:t>nRF24L01 Transceiver Module :</a:t>
            </a:r>
            <a:endParaRPr lang="en-US" u="sng"/>
          </a:p>
          <a:p>
            <a:pPr marL="285750" indent="-285750">
              <a:buFont typeface="Arial"/>
              <a:buChar char="•"/>
            </a:pPr>
            <a:r>
              <a:rPr lang="en-US">
                <a:solidFill>
                  <a:srgbClr val="3A3A3A"/>
                </a:solidFill>
                <a:ea typeface="+mn-lt"/>
                <a:cs typeface="+mn-lt"/>
              </a:rPr>
              <a:t>It uses the 2.4 GHz band and it can operate with baud rates from 250 kbps up to 2 Mbps. If used in open space and with lower baud rate its range can reach up to 100 meters.</a:t>
            </a:r>
          </a:p>
          <a:p>
            <a:pPr marL="285750" indent="-285750">
              <a:buFont typeface="Arial"/>
              <a:buChar char="•"/>
            </a:pPr>
            <a:r>
              <a:rPr lang="en-US">
                <a:solidFill>
                  <a:srgbClr val="3A3A3A"/>
                </a:solidFill>
                <a:ea typeface="+mn-lt"/>
                <a:cs typeface="+mn-lt"/>
              </a:rPr>
              <a:t>The module can use 125 different channels which gives a possibility to have a network of 125 independently working modems in one place. Each channel can have up to 6 addresses, or each unit can </a:t>
            </a:r>
            <a:r>
              <a:rPr lang="en-US">
                <a:ea typeface="+mn-lt"/>
                <a:cs typeface="+mn-lt"/>
              </a:rPr>
              <a:t>communicate with up to 6 other units at the same time</a:t>
            </a:r>
            <a:r>
              <a:rPr lang="en-US">
                <a:solidFill>
                  <a:srgbClr val="3A3A3A"/>
                </a:solidFill>
                <a:ea typeface="+mn-lt"/>
                <a:cs typeface="+mn-lt"/>
              </a:rPr>
              <a:t>.</a:t>
            </a:r>
          </a:p>
          <a:p>
            <a:pPr marL="285750" indent="-285750">
              <a:buFont typeface="Arial"/>
              <a:buChar char="•"/>
            </a:pPr>
            <a:r>
              <a:rPr lang="en-US">
                <a:solidFill>
                  <a:srgbClr val="3A3A3A"/>
                </a:solidFill>
                <a:ea typeface="+mn-lt"/>
                <a:cs typeface="+mn-lt"/>
              </a:rPr>
              <a:t>The power consumption of this module is just around 12mA during transmission, which is even lower than a single LED. The operating voltage of the module is from 1.9 to 3.6V, but the good thing is that the other pins tolerate 5V logic, so we can easily connect it to an Arduino without using any logic level converters.</a:t>
            </a:r>
          </a:p>
          <a:p>
            <a:pPr marL="285750" indent="-285750">
              <a:buFont typeface="Arial"/>
              <a:buChar char="•"/>
            </a:pPr>
            <a:endParaRPr lang="en-US">
              <a:solidFill>
                <a:srgbClr val="3A3A3A"/>
              </a:solidFill>
              <a:cs typeface="Calibri" panose="020F0502020204030204"/>
            </a:endParaRPr>
          </a:p>
        </p:txBody>
      </p:sp>
      <p:pic>
        <p:nvPicPr>
          <p:cNvPr id="2" name="Picture 3" descr="A black and silver electronic device&#10;&#10;Description automatically generated">
            <a:extLst>
              <a:ext uri="{FF2B5EF4-FFF2-40B4-BE49-F238E27FC236}">
                <a16:creationId xmlns:a16="http://schemas.microsoft.com/office/drawing/2014/main" id="{551B73E4-4469-F50F-857C-C02E660A0EEA}"/>
              </a:ext>
            </a:extLst>
          </p:cNvPr>
          <p:cNvPicPr>
            <a:picLocks noChangeAspect="1"/>
          </p:cNvPicPr>
          <p:nvPr/>
        </p:nvPicPr>
        <p:blipFill>
          <a:blip r:embed="rId2"/>
          <a:stretch>
            <a:fillRect/>
          </a:stretch>
        </p:blipFill>
        <p:spPr>
          <a:xfrm>
            <a:off x="9038303" y="204524"/>
            <a:ext cx="2743200" cy="1606564"/>
          </a:xfrm>
          <a:prstGeom prst="rect">
            <a:avLst/>
          </a:prstGeom>
        </p:spPr>
      </p:pic>
      <p:pic>
        <p:nvPicPr>
          <p:cNvPr id="4" name="Picture 4" descr="A close up of a black device&#10;&#10;Description automatically generated">
            <a:extLst>
              <a:ext uri="{FF2B5EF4-FFF2-40B4-BE49-F238E27FC236}">
                <a16:creationId xmlns:a16="http://schemas.microsoft.com/office/drawing/2014/main" id="{CF97CF18-36DD-1203-2612-28B4A30DEC26}"/>
              </a:ext>
            </a:extLst>
          </p:cNvPr>
          <p:cNvPicPr>
            <a:picLocks noChangeAspect="1"/>
          </p:cNvPicPr>
          <p:nvPr/>
        </p:nvPicPr>
        <p:blipFill>
          <a:blip r:embed="rId3"/>
          <a:stretch>
            <a:fillRect/>
          </a:stretch>
        </p:blipFill>
        <p:spPr>
          <a:xfrm>
            <a:off x="9247239" y="2017486"/>
            <a:ext cx="2743200" cy="1815220"/>
          </a:xfrm>
          <a:prstGeom prst="rect">
            <a:avLst/>
          </a:prstGeom>
        </p:spPr>
      </p:pic>
      <p:sp>
        <p:nvSpPr>
          <p:cNvPr id="5" name="TextBox 4">
            <a:extLst>
              <a:ext uri="{FF2B5EF4-FFF2-40B4-BE49-F238E27FC236}">
                <a16:creationId xmlns:a16="http://schemas.microsoft.com/office/drawing/2014/main" id="{3EEDA4F7-D8C6-308B-D396-3F047F4E4A1C}"/>
              </a:ext>
            </a:extLst>
          </p:cNvPr>
          <p:cNvSpPr txBox="1"/>
          <p:nvPr/>
        </p:nvSpPr>
        <p:spPr>
          <a:xfrm>
            <a:off x="424015" y="3435145"/>
            <a:ext cx="6673645" cy="7232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300" b="1" u="sng">
                <a:solidFill>
                  <a:srgbClr val="3A3A3A"/>
                </a:solidFill>
              </a:rPr>
              <a:t> Connecting the nRF24L01 to Arduino :</a:t>
            </a:r>
            <a:endParaRPr lang="en-US" u="sng"/>
          </a:p>
          <a:p>
            <a:pPr algn="l"/>
            <a:endParaRPr lang="en-US">
              <a:cs typeface="Calibri"/>
            </a:endParaRPr>
          </a:p>
        </p:txBody>
      </p:sp>
      <p:pic>
        <p:nvPicPr>
          <p:cNvPr id="6" name="Picture 6" descr="A diagram of a circuit board&#10;&#10;Description automatically generated">
            <a:extLst>
              <a:ext uri="{FF2B5EF4-FFF2-40B4-BE49-F238E27FC236}">
                <a16:creationId xmlns:a16="http://schemas.microsoft.com/office/drawing/2014/main" id="{67AA4D24-5725-0132-1C2B-461E26B3E26D}"/>
              </a:ext>
            </a:extLst>
          </p:cNvPr>
          <p:cNvPicPr>
            <a:picLocks noChangeAspect="1"/>
          </p:cNvPicPr>
          <p:nvPr/>
        </p:nvPicPr>
        <p:blipFill>
          <a:blip r:embed="rId4"/>
          <a:stretch>
            <a:fillRect/>
          </a:stretch>
        </p:blipFill>
        <p:spPr>
          <a:xfrm>
            <a:off x="422787" y="4054394"/>
            <a:ext cx="4697361" cy="2546921"/>
          </a:xfrm>
          <a:prstGeom prst="rect">
            <a:avLst/>
          </a:prstGeom>
        </p:spPr>
      </p:pic>
      <p:sp>
        <p:nvSpPr>
          <p:cNvPr id="8" name="TextBox 7">
            <a:extLst>
              <a:ext uri="{FF2B5EF4-FFF2-40B4-BE49-F238E27FC236}">
                <a16:creationId xmlns:a16="http://schemas.microsoft.com/office/drawing/2014/main" id="{3F13FC14-FB0F-DE0C-B4B9-F71FC3B50168}"/>
              </a:ext>
            </a:extLst>
          </p:cNvPr>
          <p:cNvSpPr txBox="1"/>
          <p:nvPr/>
        </p:nvSpPr>
        <p:spPr>
          <a:xfrm>
            <a:off x="5751870" y="4184854"/>
            <a:ext cx="571500" cy="3687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4040754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2D066A-5564-B8CB-CE0D-191B1D58FD5F}"/>
              </a:ext>
            </a:extLst>
          </p:cNvPr>
          <p:cNvSpPr txBox="1"/>
          <p:nvPr/>
        </p:nvSpPr>
        <p:spPr>
          <a:xfrm>
            <a:off x="184354" y="239661"/>
            <a:ext cx="11651225" cy="26622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300" b="1" u="sng">
                <a:solidFill>
                  <a:srgbClr val="3A3A3A"/>
                </a:solidFill>
              </a:rPr>
              <a:t>Arduino and nRF24L01 Code :</a:t>
            </a:r>
            <a:endParaRPr lang="en-US" u="sng"/>
          </a:p>
          <a:p>
            <a:r>
              <a:rPr lang="en-US">
                <a:solidFill>
                  <a:srgbClr val="3A3A3A"/>
                </a:solidFill>
                <a:ea typeface="+mn-lt"/>
                <a:cs typeface="+mn-lt"/>
              </a:rPr>
              <a:t>Once we connect the NRF24L01 modules to the Arduino boards we are ready to make the codes for both the transmitter and the receiver.</a:t>
            </a:r>
            <a:endParaRPr lang="en-US"/>
          </a:p>
          <a:p>
            <a:r>
              <a:rPr lang="en-US">
                <a:solidFill>
                  <a:srgbClr val="3A3A3A"/>
                </a:solidFill>
                <a:ea typeface="+mn-lt"/>
                <a:cs typeface="+mn-lt"/>
              </a:rPr>
              <a:t>First we need to download and install the </a:t>
            </a:r>
            <a:r>
              <a:rPr lang="en-US">
                <a:solidFill>
                  <a:srgbClr val="1E73BE"/>
                </a:solidFill>
                <a:ea typeface="+mn-lt"/>
                <a:cs typeface="+mn-lt"/>
                <a:hlinkClick r:id="rId2"/>
              </a:rPr>
              <a:t>RF24 library</a:t>
            </a:r>
            <a:r>
              <a:rPr lang="en-US">
                <a:solidFill>
                  <a:srgbClr val="3A3A3A"/>
                </a:solidFill>
                <a:ea typeface="+mn-lt"/>
                <a:cs typeface="+mn-lt"/>
              </a:rPr>
              <a:t> which makes the programming less difficult. We can also install this library directly from the Arduino IDE Library Manager. Just search for “rf24” and find and install the one by “TMRh20, </a:t>
            </a:r>
            <a:r>
              <a:rPr lang="en-US" err="1">
                <a:solidFill>
                  <a:srgbClr val="3A3A3A"/>
                </a:solidFill>
                <a:ea typeface="+mn-lt"/>
                <a:cs typeface="+mn-lt"/>
              </a:rPr>
              <a:t>Avamander</a:t>
            </a:r>
            <a:r>
              <a:rPr lang="en-US">
                <a:solidFill>
                  <a:srgbClr val="3A3A3A"/>
                </a:solidFill>
                <a:ea typeface="+mn-lt"/>
                <a:cs typeface="+mn-lt"/>
              </a:rPr>
              <a:t>”.</a:t>
            </a:r>
            <a:endParaRPr lang="en-US"/>
          </a:p>
          <a:p>
            <a:pPr algn="l"/>
            <a:endParaRPr lang="en-US">
              <a:solidFill>
                <a:srgbClr val="3A3A3A"/>
              </a:solidFill>
              <a:cs typeface="Calibri"/>
            </a:endParaRPr>
          </a:p>
          <a:p>
            <a:r>
              <a:rPr lang="en-US">
                <a:solidFill>
                  <a:srgbClr val="3A3A3A"/>
                </a:solidFill>
                <a:cs typeface="Calibri"/>
              </a:rPr>
              <a:t>Example: ref.</a:t>
            </a:r>
            <a:r>
              <a:rPr lang="en-US" sz="1600">
                <a:solidFill>
                  <a:srgbClr val="3A3A3A"/>
                </a:solidFill>
                <a:cs typeface="Calibri"/>
              </a:rPr>
              <a:t> </a:t>
            </a:r>
            <a:r>
              <a:rPr lang="en-US" sz="1600" i="1">
                <a:solidFill>
                  <a:srgbClr val="408080"/>
                </a:solidFill>
                <a:ea typeface="+mn-lt"/>
                <a:cs typeface="+mn-lt"/>
              </a:rPr>
              <a:t>Dejan Nedelkovski, www.HowToMechatronics.com</a:t>
            </a:r>
            <a:endParaRPr lang="en-US" sz="1600">
              <a:solidFill>
                <a:srgbClr val="3A3A3A"/>
              </a:solidFill>
              <a:ea typeface="+mn-lt"/>
              <a:cs typeface="+mn-lt"/>
            </a:endParaRPr>
          </a:p>
          <a:p>
            <a:endParaRPr lang="en-US">
              <a:solidFill>
                <a:srgbClr val="000000"/>
              </a:solidFill>
              <a:cs typeface="Calibri"/>
            </a:endParaRPr>
          </a:p>
        </p:txBody>
      </p:sp>
      <p:sp>
        <p:nvSpPr>
          <p:cNvPr id="3" name="TextBox 2">
            <a:extLst>
              <a:ext uri="{FF2B5EF4-FFF2-40B4-BE49-F238E27FC236}">
                <a16:creationId xmlns:a16="http://schemas.microsoft.com/office/drawing/2014/main" id="{1FA88DB8-3861-6CA2-7243-9F57F626D47F}"/>
              </a:ext>
            </a:extLst>
          </p:cNvPr>
          <p:cNvSpPr txBox="1"/>
          <p:nvPr/>
        </p:nvSpPr>
        <p:spPr>
          <a:xfrm>
            <a:off x="67596" y="2992693"/>
            <a:ext cx="3478161" cy="34932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00" b="1">
                <a:solidFill>
                  <a:srgbClr val="3A3A3A"/>
                </a:solidFill>
              </a:rPr>
              <a:t>Transmitter Code</a:t>
            </a:r>
            <a:endParaRPr lang="en-US"/>
          </a:p>
          <a:p>
            <a:endParaRPr lang="en-US" sz="1700" b="1">
              <a:solidFill>
                <a:srgbClr val="3A3A3A"/>
              </a:solidFill>
              <a:ea typeface="+mn-lt"/>
              <a:cs typeface="+mn-lt"/>
            </a:endParaRPr>
          </a:p>
          <a:p>
            <a:r>
              <a:rPr lang="en-US" sz="1100" b="1">
                <a:solidFill>
                  <a:srgbClr val="999999"/>
                </a:solidFill>
                <a:ea typeface="+mn-lt"/>
                <a:cs typeface="+mn-lt"/>
              </a:rPr>
              <a:t>#include &lt;</a:t>
            </a:r>
            <a:r>
              <a:rPr lang="en-US" sz="1100" b="1" err="1">
                <a:solidFill>
                  <a:srgbClr val="999999"/>
                </a:solidFill>
                <a:ea typeface="+mn-lt"/>
                <a:cs typeface="+mn-lt"/>
              </a:rPr>
              <a:t>SPI.h</a:t>
            </a:r>
            <a:r>
              <a:rPr lang="en-US" sz="1100" b="1">
                <a:solidFill>
                  <a:srgbClr val="999999"/>
                </a:solidFill>
                <a:ea typeface="+mn-lt"/>
                <a:cs typeface="+mn-lt"/>
              </a:rPr>
              <a:t>&gt;</a:t>
            </a:r>
            <a:endParaRPr lang="en-US">
              <a:ea typeface="+mn-lt"/>
              <a:cs typeface="+mn-lt"/>
            </a:endParaRPr>
          </a:p>
          <a:p>
            <a:r>
              <a:rPr lang="en-US" sz="1100">
                <a:ea typeface="+mn-lt"/>
                <a:cs typeface="+mn-lt"/>
              </a:rPr>
              <a:t> </a:t>
            </a:r>
            <a:r>
              <a:rPr lang="en-US" sz="1100" b="1">
                <a:solidFill>
                  <a:srgbClr val="999999"/>
                </a:solidFill>
                <a:ea typeface="+mn-lt"/>
                <a:cs typeface="+mn-lt"/>
              </a:rPr>
              <a:t>#include &lt;nRF24L01.h&gt;</a:t>
            </a:r>
            <a:endParaRPr lang="en-US">
              <a:ea typeface="+mn-lt"/>
              <a:cs typeface="+mn-lt"/>
            </a:endParaRPr>
          </a:p>
          <a:p>
            <a:r>
              <a:rPr lang="en-US" sz="1100">
                <a:ea typeface="+mn-lt"/>
                <a:cs typeface="+mn-lt"/>
              </a:rPr>
              <a:t> </a:t>
            </a:r>
            <a:r>
              <a:rPr lang="en-US" sz="1100" b="1">
                <a:solidFill>
                  <a:srgbClr val="999999"/>
                </a:solidFill>
                <a:ea typeface="+mn-lt"/>
                <a:cs typeface="+mn-lt"/>
              </a:rPr>
              <a:t>#include &lt;RF24.h&gt;</a:t>
            </a:r>
            <a:endParaRPr lang="en-US">
              <a:ea typeface="+mn-lt"/>
              <a:cs typeface="+mn-lt"/>
            </a:endParaRPr>
          </a:p>
          <a:p>
            <a:r>
              <a:rPr lang="en-US" sz="1100">
                <a:ea typeface="+mn-lt"/>
                <a:cs typeface="+mn-lt"/>
              </a:rPr>
              <a:t> RF24 </a:t>
            </a:r>
            <a:r>
              <a:rPr lang="en-US" sz="1100" b="1">
                <a:solidFill>
                  <a:srgbClr val="445588"/>
                </a:solidFill>
                <a:ea typeface="+mn-lt"/>
                <a:cs typeface="+mn-lt"/>
              </a:rPr>
              <a:t>radio</a:t>
            </a:r>
            <a:r>
              <a:rPr lang="en-US" sz="1100">
                <a:solidFill>
                  <a:srgbClr val="0000FF"/>
                </a:solidFill>
                <a:ea typeface="+mn-lt"/>
                <a:cs typeface="+mn-lt"/>
              </a:rPr>
              <a:t>(</a:t>
            </a:r>
            <a:r>
              <a:rPr lang="en-US" sz="1100">
                <a:solidFill>
                  <a:srgbClr val="40A070"/>
                </a:solidFill>
                <a:ea typeface="+mn-lt"/>
                <a:cs typeface="+mn-lt"/>
              </a:rPr>
              <a:t>7</a:t>
            </a:r>
            <a:r>
              <a:rPr lang="en-US" sz="1100">
                <a:solidFill>
                  <a:srgbClr val="0000FF"/>
                </a:solidFill>
                <a:ea typeface="+mn-lt"/>
                <a:cs typeface="+mn-lt"/>
              </a:rPr>
              <a:t>, </a:t>
            </a:r>
            <a:r>
              <a:rPr lang="en-US" sz="1100">
                <a:solidFill>
                  <a:srgbClr val="40A070"/>
                </a:solidFill>
                <a:ea typeface="+mn-lt"/>
                <a:cs typeface="+mn-lt"/>
              </a:rPr>
              <a:t>8</a:t>
            </a:r>
            <a:r>
              <a:rPr lang="en-US" sz="1100">
                <a:solidFill>
                  <a:srgbClr val="0000FF"/>
                </a:solidFill>
                <a:ea typeface="+mn-lt"/>
                <a:cs typeface="+mn-lt"/>
              </a:rPr>
              <a:t>)</a:t>
            </a:r>
            <a:r>
              <a:rPr lang="en-US" sz="1100">
                <a:ea typeface="+mn-lt"/>
                <a:cs typeface="+mn-lt"/>
              </a:rPr>
              <a:t>; </a:t>
            </a:r>
            <a:r>
              <a:rPr lang="en-US" sz="1100" i="1">
                <a:solidFill>
                  <a:srgbClr val="408080"/>
                </a:solidFill>
                <a:ea typeface="+mn-lt"/>
                <a:cs typeface="+mn-lt"/>
              </a:rPr>
              <a:t>// CE, CSN</a:t>
            </a:r>
            <a:endParaRPr lang="en-US">
              <a:ea typeface="+mn-lt"/>
              <a:cs typeface="+mn-lt"/>
            </a:endParaRPr>
          </a:p>
          <a:p>
            <a:endParaRPr lang="en-US" sz="1100">
              <a:ea typeface="+mn-lt"/>
              <a:cs typeface="+mn-lt"/>
            </a:endParaRPr>
          </a:p>
          <a:p>
            <a:r>
              <a:rPr lang="en-US" sz="1100">
                <a:ea typeface="+mn-lt"/>
                <a:cs typeface="+mn-lt"/>
              </a:rPr>
              <a:t> </a:t>
            </a:r>
            <a:r>
              <a:rPr lang="en-US" sz="1100">
                <a:solidFill>
                  <a:srgbClr val="954121"/>
                </a:solidFill>
                <a:ea typeface="+mn-lt"/>
                <a:cs typeface="+mn-lt"/>
              </a:rPr>
              <a:t>const</a:t>
            </a:r>
            <a:r>
              <a:rPr lang="en-US" sz="1100">
                <a:ea typeface="+mn-lt"/>
                <a:cs typeface="+mn-lt"/>
              </a:rPr>
              <a:t> </a:t>
            </a:r>
            <a:r>
              <a:rPr lang="en-US" sz="1100">
                <a:solidFill>
                  <a:srgbClr val="954121"/>
                </a:solidFill>
                <a:ea typeface="+mn-lt"/>
                <a:cs typeface="+mn-lt"/>
              </a:rPr>
              <a:t>byte</a:t>
            </a:r>
            <a:r>
              <a:rPr lang="en-US" sz="1100">
                <a:ea typeface="+mn-lt"/>
                <a:cs typeface="+mn-lt"/>
              </a:rPr>
              <a:t> address[</a:t>
            </a:r>
            <a:r>
              <a:rPr lang="en-US" sz="1100">
                <a:solidFill>
                  <a:srgbClr val="40A070"/>
                </a:solidFill>
                <a:ea typeface="+mn-lt"/>
                <a:cs typeface="+mn-lt"/>
              </a:rPr>
              <a:t>6</a:t>
            </a:r>
            <a:r>
              <a:rPr lang="en-US" sz="1100">
                <a:ea typeface="+mn-lt"/>
                <a:cs typeface="+mn-lt"/>
              </a:rPr>
              <a:t>] = </a:t>
            </a:r>
            <a:r>
              <a:rPr lang="en-US" sz="1100">
                <a:solidFill>
                  <a:srgbClr val="219161"/>
                </a:solidFill>
                <a:ea typeface="+mn-lt"/>
                <a:cs typeface="+mn-lt"/>
              </a:rPr>
              <a:t>"00001"</a:t>
            </a:r>
            <a:r>
              <a:rPr lang="en-US" sz="1100">
                <a:ea typeface="+mn-lt"/>
                <a:cs typeface="+mn-lt"/>
              </a:rPr>
              <a:t>;</a:t>
            </a:r>
            <a:endParaRPr lang="en-US">
              <a:ea typeface="+mn-lt"/>
              <a:cs typeface="+mn-lt"/>
            </a:endParaRPr>
          </a:p>
          <a:p>
            <a:r>
              <a:rPr lang="en-US" sz="1100">
                <a:ea typeface="+mn-lt"/>
                <a:cs typeface="+mn-lt"/>
              </a:rPr>
              <a:t> </a:t>
            </a:r>
            <a:r>
              <a:rPr lang="en-US" sz="1100">
                <a:solidFill>
                  <a:srgbClr val="954121"/>
                </a:solidFill>
                <a:ea typeface="+mn-lt"/>
                <a:cs typeface="+mn-lt"/>
              </a:rPr>
              <a:t>void</a:t>
            </a:r>
            <a:r>
              <a:rPr lang="en-US" sz="1100">
                <a:ea typeface="+mn-lt"/>
                <a:cs typeface="+mn-lt"/>
              </a:rPr>
              <a:t> </a:t>
            </a:r>
            <a:r>
              <a:rPr lang="en-US" sz="1100" b="1">
                <a:solidFill>
                  <a:srgbClr val="445588"/>
                </a:solidFill>
                <a:ea typeface="+mn-lt"/>
                <a:cs typeface="+mn-lt"/>
              </a:rPr>
              <a:t>setup</a:t>
            </a:r>
            <a:r>
              <a:rPr lang="en-US" sz="1100">
                <a:solidFill>
                  <a:srgbClr val="0000FF"/>
                </a:solidFill>
                <a:ea typeface="+mn-lt"/>
                <a:cs typeface="+mn-lt"/>
              </a:rPr>
              <a:t>()</a:t>
            </a:r>
            <a:r>
              <a:rPr lang="en-US" sz="1100">
                <a:ea typeface="+mn-lt"/>
                <a:cs typeface="+mn-lt"/>
              </a:rPr>
              <a:t> {</a:t>
            </a:r>
            <a:endParaRPr lang="en-US">
              <a:ea typeface="+mn-lt"/>
              <a:cs typeface="+mn-lt"/>
            </a:endParaRPr>
          </a:p>
          <a:p>
            <a:r>
              <a:rPr lang="en-US" sz="1100">
                <a:ea typeface="+mn-lt"/>
                <a:cs typeface="+mn-lt"/>
              </a:rPr>
              <a:t> </a:t>
            </a:r>
            <a:r>
              <a:rPr lang="en-US" sz="1100" err="1">
                <a:ea typeface="+mn-lt"/>
                <a:cs typeface="+mn-lt"/>
              </a:rPr>
              <a:t>radio.</a:t>
            </a:r>
            <a:r>
              <a:rPr lang="en-US" sz="1100" err="1">
                <a:solidFill>
                  <a:srgbClr val="0086B3"/>
                </a:solidFill>
                <a:ea typeface="+mn-lt"/>
                <a:cs typeface="+mn-lt"/>
              </a:rPr>
              <a:t>begin</a:t>
            </a:r>
            <a:r>
              <a:rPr lang="en-US" sz="1100">
                <a:ea typeface="+mn-lt"/>
                <a:cs typeface="+mn-lt"/>
              </a:rPr>
              <a:t>();</a:t>
            </a:r>
            <a:endParaRPr lang="en-US">
              <a:ea typeface="+mn-lt"/>
              <a:cs typeface="+mn-lt"/>
            </a:endParaRPr>
          </a:p>
          <a:p>
            <a:r>
              <a:rPr lang="en-US" sz="1100">
                <a:ea typeface="+mn-lt"/>
                <a:cs typeface="+mn-lt"/>
              </a:rPr>
              <a:t> </a:t>
            </a:r>
            <a:r>
              <a:rPr lang="en-US" sz="1100" err="1">
                <a:ea typeface="+mn-lt"/>
                <a:cs typeface="+mn-lt"/>
              </a:rPr>
              <a:t>radio.openWritingPipe</a:t>
            </a:r>
            <a:r>
              <a:rPr lang="en-US" sz="1100">
                <a:ea typeface="+mn-lt"/>
                <a:cs typeface="+mn-lt"/>
              </a:rPr>
              <a:t>(address);</a:t>
            </a:r>
            <a:endParaRPr lang="en-US">
              <a:ea typeface="+mn-lt"/>
              <a:cs typeface="+mn-lt"/>
            </a:endParaRPr>
          </a:p>
          <a:p>
            <a:r>
              <a:rPr lang="en-US" sz="1100">
                <a:ea typeface="+mn-lt"/>
                <a:cs typeface="+mn-lt"/>
              </a:rPr>
              <a:t> </a:t>
            </a:r>
            <a:r>
              <a:rPr lang="en-US" sz="1100" err="1">
                <a:ea typeface="+mn-lt"/>
                <a:cs typeface="+mn-lt"/>
              </a:rPr>
              <a:t>radio.setPALevel</a:t>
            </a:r>
            <a:r>
              <a:rPr lang="en-US" sz="1100">
                <a:ea typeface="+mn-lt"/>
                <a:cs typeface="+mn-lt"/>
              </a:rPr>
              <a:t>(RF24_PA_MIN);</a:t>
            </a:r>
            <a:endParaRPr lang="en-US">
              <a:ea typeface="+mn-lt"/>
              <a:cs typeface="+mn-lt"/>
            </a:endParaRPr>
          </a:p>
          <a:p>
            <a:r>
              <a:rPr lang="en-US" sz="1100">
                <a:ea typeface="+mn-lt"/>
                <a:cs typeface="+mn-lt"/>
              </a:rPr>
              <a:t> </a:t>
            </a:r>
            <a:r>
              <a:rPr lang="en-US" sz="1100" err="1">
                <a:ea typeface="+mn-lt"/>
                <a:cs typeface="+mn-lt"/>
              </a:rPr>
              <a:t>radio.stopListening</a:t>
            </a:r>
            <a:r>
              <a:rPr lang="en-US" sz="1100">
                <a:ea typeface="+mn-lt"/>
                <a:cs typeface="+mn-lt"/>
              </a:rPr>
              <a:t>();</a:t>
            </a:r>
            <a:endParaRPr lang="en-US">
              <a:ea typeface="+mn-lt"/>
              <a:cs typeface="+mn-lt"/>
            </a:endParaRPr>
          </a:p>
          <a:p>
            <a:r>
              <a:rPr lang="en-US" sz="1100">
                <a:ea typeface="+mn-lt"/>
                <a:cs typeface="+mn-lt"/>
              </a:rPr>
              <a:t> }</a:t>
            </a:r>
            <a:endParaRPr lang="en-US">
              <a:ea typeface="+mn-lt"/>
              <a:cs typeface="+mn-lt"/>
            </a:endParaRPr>
          </a:p>
          <a:p>
            <a:endParaRPr lang="en-US" sz="1100">
              <a:ea typeface="+mn-lt"/>
              <a:cs typeface="+mn-lt"/>
            </a:endParaRPr>
          </a:p>
          <a:p>
            <a:r>
              <a:rPr lang="en-US" sz="1100">
                <a:ea typeface="+mn-lt"/>
                <a:cs typeface="+mn-lt"/>
              </a:rPr>
              <a:t> </a:t>
            </a:r>
            <a:r>
              <a:rPr lang="en-US" sz="1100">
                <a:solidFill>
                  <a:srgbClr val="954121"/>
                </a:solidFill>
                <a:ea typeface="+mn-lt"/>
                <a:cs typeface="+mn-lt"/>
              </a:rPr>
              <a:t>void</a:t>
            </a:r>
            <a:r>
              <a:rPr lang="en-US" sz="1100">
                <a:ea typeface="+mn-lt"/>
                <a:cs typeface="+mn-lt"/>
              </a:rPr>
              <a:t> </a:t>
            </a:r>
            <a:r>
              <a:rPr lang="en-US" sz="1100" b="1">
                <a:solidFill>
                  <a:srgbClr val="445588"/>
                </a:solidFill>
                <a:ea typeface="+mn-lt"/>
                <a:cs typeface="+mn-lt"/>
              </a:rPr>
              <a:t>loop</a:t>
            </a:r>
            <a:r>
              <a:rPr lang="en-US" sz="1100">
                <a:solidFill>
                  <a:srgbClr val="0000FF"/>
                </a:solidFill>
                <a:ea typeface="+mn-lt"/>
                <a:cs typeface="+mn-lt"/>
              </a:rPr>
              <a:t>()</a:t>
            </a:r>
            <a:r>
              <a:rPr lang="en-US" sz="1100">
                <a:ea typeface="+mn-lt"/>
                <a:cs typeface="+mn-lt"/>
              </a:rPr>
              <a:t> { </a:t>
            </a:r>
            <a:endParaRPr lang="en-US">
              <a:solidFill>
                <a:srgbClr val="000000"/>
              </a:solidFill>
              <a:ea typeface="+mn-lt"/>
              <a:cs typeface="+mn-lt"/>
            </a:endParaRPr>
          </a:p>
          <a:p>
            <a:r>
              <a:rPr lang="en-US" sz="1100">
                <a:solidFill>
                  <a:srgbClr val="954121"/>
                </a:solidFill>
                <a:ea typeface="+mn-lt"/>
                <a:cs typeface="+mn-lt"/>
              </a:rPr>
              <a:t>const</a:t>
            </a:r>
            <a:r>
              <a:rPr lang="en-US" sz="1100">
                <a:ea typeface="+mn-lt"/>
                <a:cs typeface="+mn-lt"/>
              </a:rPr>
              <a:t> </a:t>
            </a:r>
            <a:r>
              <a:rPr lang="en-US" sz="1100">
                <a:solidFill>
                  <a:srgbClr val="954121"/>
                </a:solidFill>
                <a:ea typeface="+mn-lt"/>
                <a:cs typeface="+mn-lt"/>
              </a:rPr>
              <a:t>char</a:t>
            </a:r>
            <a:r>
              <a:rPr lang="en-US" sz="1100">
                <a:ea typeface="+mn-lt"/>
                <a:cs typeface="+mn-lt"/>
              </a:rPr>
              <a:t> </a:t>
            </a:r>
            <a:r>
              <a:rPr lang="en-US" sz="1100">
                <a:solidFill>
                  <a:srgbClr val="0086B3"/>
                </a:solidFill>
                <a:ea typeface="+mn-lt"/>
                <a:cs typeface="+mn-lt"/>
              </a:rPr>
              <a:t>text</a:t>
            </a:r>
            <a:r>
              <a:rPr lang="en-US" sz="1100">
                <a:ea typeface="+mn-lt"/>
                <a:cs typeface="+mn-lt"/>
              </a:rPr>
              <a:t>[] = </a:t>
            </a:r>
            <a:r>
              <a:rPr lang="en-US" sz="1100">
                <a:solidFill>
                  <a:srgbClr val="219161"/>
                </a:solidFill>
                <a:ea typeface="+mn-lt"/>
                <a:cs typeface="+mn-lt"/>
              </a:rPr>
              <a:t>"Hello World"</a:t>
            </a:r>
            <a:r>
              <a:rPr lang="en-US" sz="1100">
                <a:ea typeface="+mn-lt"/>
                <a:cs typeface="+mn-lt"/>
              </a:rPr>
              <a:t>; </a:t>
            </a:r>
            <a:endParaRPr lang="en-US">
              <a:ea typeface="+mn-lt"/>
              <a:cs typeface="+mn-lt"/>
            </a:endParaRPr>
          </a:p>
          <a:p>
            <a:r>
              <a:rPr lang="en-US" sz="1100" err="1">
                <a:ea typeface="+mn-lt"/>
                <a:cs typeface="+mn-lt"/>
              </a:rPr>
              <a:t>radio.</a:t>
            </a:r>
            <a:r>
              <a:rPr lang="en-US" sz="1100" err="1">
                <a:solidFill>
                  <a:srgbClr val="0086B3"/>
                </a:solidFill>
                <a:ea typeface="+mn-lt"/>
                <a:cs typeface="+mn-lt"/>
              </a:rPr>
              <a:t>write</a:t>
            </a:r>
            <a:r>
              <a:rPr lang="en-US" sz="1100">
                <a:ea typeface="+mn-lt"/>
                <a:cs typeface="+mn-lt"/>
              </a:rPr>
              <a:t>(&amp;</a:t>
            </a:r>
            <a:r>
              <a:rPr lang="en-US" sz="1100">
                <a:solidFill>
                  <a:srgbClr val="0086B3"/>
                </a:solidFill>
                <a:ea typeface="+mn-lt"/>
                <a:cs typeface="+mn-lt"/>
              </a:rPr>
              <a:t>text</a:t>
            </a:r>
            <a:r>
              <a:rPr lang="en-US" sz="1100">
                <a:ea typeface="+mn-lt"/>
                <a:cs typeface="+mn-lt"/>
              </a:rPr>
              <a:t>, </a:t>
            </a:r>
            <a:r>
              <a:rPr lang="en-US" sz="1100" err="1">
                <a:solidFill>
                  <a:srgbClr val="954121"/>
                </a:solidFill>
                <a:ea typeface="+mn-lt"/>
                <a:cs typeface="+mn-lt"/>
              </a:rPr>
              <a:t>sizeof</a:t>
            </a:r>
            <a:r>
              <a:rPr lang="en-US" sz="1100">
                <a:ea typeface="+mn-lt"/>
                <a:cs typeface="+mn-lt"/>
              </a:rPr>
              <a:t>(</a:t>
            </a:r>
            <a:r>
              <a:rPr lang="en-US" sz="1100">
                <a:solidFill>
                  <a:srgbClr val="0086B3"/>
                </a:solidFill>
                <a:ea typeface="+mn-lt"/>
                <a:cs typeface="+mn-lt"/>
              </a:rPr>
              <a:t>text</a:t>
            </a:r>
            <a:r>
              <a:rPr lang="en-US" sz="1100">
                <a:ea typeface="+mn-lt"/>
                <a:cs typeface="+mn-lt"/>
              </a:rPr>
              <a:t>)); </a:t>
            </a:r>
            <a:r>
              <a:rPr lang="en-US" sz="1100">
                <a:solidFill>
                  <a:srgbClr val="0086B3"/>
                </a:solidFill>
                <a:ea typeface="+mn-lt"/>
                <a:cs typeface="+mn-lt"/>
              </a:rPr>
              <a:t>delay</a:t>
            </a:r>
            <a:r>
              <a:rPr lang="en-US" sz="1100">
                <a:ea typeface="+mn-lt"/>
                <a:cs typeface="+mn-lt"/>
              </a:rPr>
              <a:t>(</a:t>
            </a:r>
            <a:r>
              <a:rPr lang="en-US" sz="1100">
                <a:solidFill>
                  <a:srgbClr val="40A070"/>
                </a:solidFill>
                <a:ea typeface="+mn-lt"/>
                <a:cs typeface="+mn-lt"/>
              </a:rPr>
              <a:t>1000</a:t>
            </a:r>
            <a:r>
              <a:rPr lang="en-US" sz="1100">
                <a:ea typeface="+mn-lt"/>
                <a:cs typeface="+mn-lt"/>
              </a:rPr>
              <a:t>); </a:t>
            </a:r>
            <a:endParaRPr lang="en-US">
              <a:ea typeface="+mn-lt"/>
              <a:cs typeface="+mn-lt"/>
            </a:endParaRPr>
          </a:p>
          <a:p>
            <a:r>
              <a:rPr lang="en-US" sz="1100">
                <a:ea typeface="+mn-lt"/>
                <a:cs typeface="+mn-lt"/>
              </a:rPr>
              <a:t>}</a:t>
            </a:r>
            <a:endParaRPr lang="en-US">
              <a:cs typeface="Calibri"/>
            </a:endParaRPr>
          </a:p>
        </p:txBody>
      </p:sp>
      <p:sp>
        <p:nvSpPr>
          <p:cNvPr id="4" name="TextBox 3">
            <a:extLst>
              <a:ext uri="{FF2B5EF4-FFF2-40B4-BE49-F238E27FC236}">
                <a16:creationId xmlns:a16="http://schemas.microsoft.com/office/drawing/2014/main" id="{FAAA882C-6942-55DD-3A19-136CD2FE7B50}"/>
              </a:ext>
            </a:extLst>
          </p:cNvPr>
          <p:cNvSpPr txBox="1"/>
          <p:nvPr/>
        </p:nvSpPr>
        <p:spPr>
          <a:xfrm>
            <a:off x="5518353" y="2501078"/>
            <a:ext cx="3029565" cy="43550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00" b="1">
                <a:solidFill>
                  <a:srgbClr val="3A3A3A"/>
                </a:solidFill>
              </a:rPr>
              <a:t>Receiver Code</a:t>
            </a:r>
            <a:endParaRPr lang="en-US"/>
          </a:p>
          <a:p>
            <a:pPr algn="l"/>
            <a:endParaRPr lang="en-US">
              <a:cs typeface="Calibri"/>
            </a:endParaRPr>
          </a:p>
          <a:p>
            <a:r>
              <a:rPr lang="en-US" sz="1100" b="1">
                <a:solidFill>
                  <a:srgbClr val="999999"/>
                </a:solidFill>
                <a:ea typeface="+mn-lt"/>
                <a:cs typeface="+mn-lt"/>
              </a:rPr>
              <a:t>#include &lt;</a:t>
            </a:r>
            <a:r>
              <a:rPr lang="en-US" sz="1100" b="1" err="1">
                <a:solidFill>
                  <a:srgbClr val="999999"/>
                </a:solidFill>
                <a:ea typeface="+mn-lt"/>
                <a:cs typeface="+mn-lt"/>
              </a:rPr>
              <a:t>SPI.h</a:t>
            </a:r>
            <a:r>
              <a:rPr lang="en-US" sz="1100" b="1">
                <a:solidFill>
                  <a:srgbClr val="999999"/>
                </a:solidFill>
                <a:ea typeface="+mn-lt"/>
                <a:cs typeface="+mn-lt"/>
              </a:rPr>
              <a:t>&gt;</a:t>
            </a:r>
            <a:endParaRPr lang="en-US">
              <a:ea typeface="+mn-lt"/>
              <a:cs typeface="+mn-lt"/>
            </a:endParaRPr>
          </a:p>
          <a:p>
            <a:r>
              <a:rPr lang="en-US" sz="1100">
                <a:ea typeface="+mn-lt"/>
                <a:cs typeface="+mn-lt"/>
              </a:rPr>
              <a:t> </a:t>
            </a:r>
            <a:r>
              <a:rPr lang="en-US" sz="1100" b="1">
                <a:solidFill>
                  <a:srgbClr val="999999"/>
                </a:solidFill>
                <a:ea typeface="+mn-lt"/>
                <a:cs typeface="+mn-lt"/>
              </a:rPr>
              <a:t>#include &lt;nRF24L01.h&gt;</a:t>
            </a:r>
            <a:endParaRPr lang="en-US">
              <a:ea typeface="+mn-lt"/>
              <a:cs typeface="+mn-lt"/>
            </a:endParaRPr>
          </a:p>
          <a:p>
            <a:r>
              <a:rPr lang="en-US" sz="1100">
                <a:ea typeface="+mn-lt"/>
                <a:cs typeface="+mn-lt"/>
              </a:rPr>
              <a:t> </a:t>
            </a:r>
            <a:r>
              <a:rPr lang="en-US" sz="1100" b="1">
                <a:solidFill>
                  <a:srgbClr val="999999"/>
                </a:solidFill>
                <a:ea typeface="+mn-lt"/>
                <a:cs typeface="+mn-lt"/>
              </a:rPr>
              <a:t>#include &lt;RF24.h&gt;</a:t>
            </a:r>
            <a:endParaRPr lang="en-US">
              <a:ea typeface="+mn-lt"/>
              <a:cs typeface="+mn-lt"/>
            </a:endParaRPr>
          </a:p>
          <a:p>
            <a:r>
              <a:rPr lang="en-US" sz="1100">
                <a:ea typeface="+mn-lt"/>
                <a:cs typeface="+mn-lt"/>
              </a:rPr>
              <a:t> RF24 </a:t>
            </a:r>
            <a:r>
              <a:rPr lang="en-US" sz="1100" b="1">
                <a:solidFill>
                  <a:srgbClr val="445588"/>
                </a:solidFill>
                <a:ea typeface="+mn-lt"/>
                <a:cs typeface="+mn-lt"/>
              </a:rPr>
              <a:t>radio</a:t>
            </a:r>
            <a:r>
              <a:rPr lang="en-US" sz="1100">
                <a:solidFill>
                  <a:srgbClr val="0000FF"/>
                </a:solidFill>
                <a:ea typeface="+mn-lt"/>
                <a:cs typeface="+mn-lt"/>
              </a:rPr>
              <a:t>(</a:t>
            </a:r>
            <a:r>
              <a:rPr lang="en-US" sz="1100">
                <a:solidFill>
                  <a:srgbClr val="40A070"/>
                </a:solidFill>
                <a:ea typeface="+mn-lt"/>
                <a:cs typeface="+mn-lt"/>
              </a:rPr>
              <a:t>7</a:t>
            </a:r>
            <a:r>
              <a:rPr lang="en-US" sz="1100">
                <a:solidFill>
                  <a:srgbClr val="0000FF"/>
                </a:solidFill>
                <a:ea typeface="+mn-lt"/>
                <a:cs typeface="+mn-lt"/>
              </a:rPr>
              <a:t>, </a:t>
            </a:r>
            <a:r>
              <a:rPr lang="en-US" sz="1100">
                <a:solidFill>
                  <a:srgbClr val="40A070"/>
                </a:solidFill>
                <a:ea typeface="+mn-lt"/>
                <a:cs typeface="+mn-lt"/>
              </a:rPr>
              <a:t>8</a:t>
            </a:r>
            <a:r>
              <a:rPr lang="en-US" sz="1100">
                <a:solidFill>
                  <a:srgbClr val="0000FF"/>
                </a:solidFill>
                <a:ea typeface="+mn-lt"/>
                <a:cs typeface="+mn-lt"/>
              </a:rPr>
              <a:t>)</a:t>
            </a:r>
            <a:r>
              <a:rPr lang="en-US" sz="1100">
                <a:ea typeface="+mn-lt"/>
                <a:cs typeface="+mn-lt"/>
              </a:rPr>
              <a:t>; </a:t>
            </a:r>
            <a:r>
              <a:rPr lang="en-US" sz="1100" i="1">
                <a:solidFill>
                  <a:srgbClr val="408080"/>
                </a:solidFill>
                <a:ea typeface="+mn-lt"/>
                <a:cs typeface="+mn-lt"/>
              </a:rPr>
              <a:t>// CE, CSN</a:t>
            </a:r>
            <a:endParaRPr lang="en-US">
              <a:ea typeface="+mn-lt"/>
              <a:cs typeface="+mn-lt"/>
            </a:endParaRPr>
          </a:p>
          <a:p>
            <a:endParaRPr lang="en-US" sz="1100">
              <a:ea typeface="+mn-lt"/>
              <a:cs typeface="+mn-lt"/>
            </a:endParaRPr>
          </a:p>
          <a:p>
            <a:r>
              <a:rPr lang="en-US" sz="1100">
                <a:ea typeface="+mn-lt"/>
                <a:cs typeface="+mn-lt"/>
              </a:rPr>
              <a:t> </a:t>
            </a:r>
            <a:r>
              <a:rPr lang="en-US" sz="1100">
                <a:solidFill>
                  <a:srgbClr val="954121"/>
                </a:solidFill>
                <a:ea typeface="+mn-lt"/>
                <a:cs typeface="+mn-lt"/>
              </a:rPr>
              <a:t>const</a:t>
            </a:r>
            <a:r>
              <a:rPr lang="en-US" sz="1100">
                <a:ea typeface="+mn-lt"/>
                <a:cs typeface="+mn-lt"/>
              </a:rPr>
              <a:t> </a:t>
            </a:r>
            <a:r>
              <a:rPr lang="en-US" sz="1100">
                <a:solidFill>
                  <a:srgbClr val="954121"/>
                </a:solidFill>
                <a:ea typeface="+mn-lt"/>
                <a:cs typeface="+mn-lt"/>
              </a:rPr>
              <a:t>byte</a:t>
            </a:r>
            <a:r>
              <a:rPr lang="en-US" sz="1100">
                <a:ea typeface="+mn-lt"/>
                <a:cs typeface="+mn-lt"/>
              </a:rPr>
              <a:t> address[</a:t>
            </a:r>
            <a:r>
              <a:rPr lang="en-US" sz="1100">
                <a:solidFill>
                  <a:srgbClr val="40A070"/>
                </a:solidFill>
                <a:ea typeface="+mn-lt"/>
                <a:cs typeface="+mn-lt"/>
              </a:rPr>
              <a:t>6</a:t>
            </a:r>
            <a:r>
              <a:rPr lang="en-US" sz="1100">
                <a:ea typeface="+mn-lt"/>
                <a:cs typeface="+mn-lt"/>
              </a:rPr>
              <a:t>] = </a:t>
            </a:r>
            <a:r>
              <a:rPr lang="en-US" sz="1100">
                <a:solidFill>
                  <a:srgbClr val="219161"/>
                </a:solidFill>
                <a:ea typeface="+mn-lt"/>
                <a:cs typeface="+mn-lt"/>
              </a:rPr>
              <a:t>"00001"</a:t>
            </a:r>
            <a:r>
              <a:rPr lang="en-US" sz="1100">
                <a:ea typeface="+mn-lt"/>
                <a:cs typeface="+mn-lt"/>
              </a:rPr>
              <a:t>; </a:t>
            </a:r>
            <a:endParaRPr lang="en-US">
              <a:ea typeface="+mn-lt"/>
              <a:cs typeface="+mn-lt"/>
            </a:endParaRPr>
          </a:p>
          <a:p>
            <a:endParaRPr lang="en-US" sz="1100">
              <a:solidFill>
                <a:srgbClr val="954121"/>
              </a:solidFill>
              <a:ea typeface="+mn-lt"/>
              <a:cs typeface="+mn-lt"/>
            </a:endParaRPr>
          </a:p>
          <a:p>
            <a:r>
              <a:rPr lang="en-US" sz="1100">
                <a:solidFill>
                  <a:srgbClr val="954121"/>
                </a:solidFill>
                <a:ea typeface="+mn-lt"/>
                <a:cs typeface="+mn-lt"/>
              </a:rPr>
              <a:t>void</a:t>
            </a:r>
            <a:r>
              <a:rPr lang="en-US" sz="1100">
                <a:ea typeface="+mn-lt"/>
                <a:cs typeface="+mn-lt"/>
              </a:rPr>
              <a:t> </a:t>
            </a:r>
            <a:r>
              <a:rPr lang="en-US" sz="1100" b="1">
                <a:solidFill>
                  <a:srgbClr val="445588"/>
                </a:solidFill>
                <a:ea typeface="+mn-lt"/>
                <a:cs typeface="+mn-lt"/>
              </a:rPr>
              <a:t>setup</a:t>
            </a:r>
            <a:r>
              <a:rPr lang="en-US" sz="1100">
                <a:solidFill>
                  <a:srgbClr val="0000FF"/>
                </a:solidFill>
                <a:ea typeface="+mn-lt"/>
                <a:cs typeface="+mn-lt"/>
              </a:rPr>
              <a:t>()</a:t>
            </a:r>
            <a:r>
              <a:rPr lang="en-US" sz="1100">
                <a:ea typeface="+mn-lt"/>
                <a:cs typeface="+mn-lt"/>
              </a:rPr>
              <a:t> {</a:t>
            </a:r>
            <a:endParaRPr lang="en-US">
              <a:ea typeface="+mn-lt"/>
              <a:cs typeface="+mn-lt"/>
            </a:endParaRPr>
          </a:p>
          <a:p>
            <a:r>
              <a:rPr lang="en-US" sz="1100">
                <a:ea typeface="+mn-lt"/>
                <a:cs typeface="+mn-lt"/>
              </a:rPr>
              <a:t> </a:t>
            </a:r>
            <a:r>
              <a:rPr lang="en-US" sz="1100" err="1">
                <a:solidFill>
                  <a:srgbClr val="0086B3"/>
                </a:solidFill>
                <a:ea typeface="+mn-lt"/>
                <a:cs typeface="+mn-lt"/>
              </a:rPr>
              <a:t>Serial</a:t>
            </a:r>
            <a:r>
              <a:rPr lang="en-US" sz="1100" err="1">
                <a:ea typeface="+mn-lt"/>
                <a:cs typeface="+mn-lt"/>
              </a:rPr>
              <a:t>.</a:t>
            </a:r>
            <a:r>
              <a:rPr lang="en-US" sz="1100" err="1">
                <a:solidFill>
                  <a:srgbClr val="0086B3"/>
                </a:solidFill>
                <a:ea typeface="+mn-lt"/>
                <a:cs typeface="+mn-lt"/>
              </a:rPr>
              <a:t>begin</a:t>
            </a:r>
            <a:r>
              <a:rPr lang="en-US" sz="1100">
                <a:ea typeface="+mn-lt"/>
                <a:cs typeface="+mn-lt"/>
              </a:rPr>
              <a:t>(</a:t>
            </a:r>
            <a:r>
              <a:rPr lang="en-US" sz="1100">
                <a:solidFill>
                  <a:srgbClr val="40A070"/>
                </a:solidFill>
                <a:ea typeface="+mn-lt"/>
                <a:cs typeface="+mn-lt"/>
              </a:rPr>
              <a:t>9600</a:t>
            </a:r>
            <a:r>
              <a:rPr lang="en-US" sz="1100">
                <a:ea typeface="+mn-lt"/>
                <a:cs typeface="+mn-lt"/>
              </a:rPr>
              <a:t>); </a:t>
            </a:r>
            <a:endParaRPr lang="en-US">
              <a:ea typeface="+mn-lt"/>
              <a:cs typeface="+mn-lt"/>
            </a:endParaRPr>
          </a:p>
          <a:p>
            <a:r>
              <a:rPr lang="en-US" sz="1100" err="1">
                <a:ea typeface="+mn-lt"/>
                <a:cs typeface="+mn-lt"/>
              </a:rPr>
              <a:t>radio.</a:t>
            </a:r>
            <a:r>
              <a:rPr lang="en-US" sz="1100" err="1">
                <a:solidFill>
                  <a:srgbClr val="0086B3"/>
                </a:solidFill>
                <a:ea typeface="+mn-lt"/>
                <a:cs typeface="+mn-lt"/>
              </a:rPr>
              <a:t>begin</a:t>
            </a:r>
            <a:r>
              <a:rPr lang="en-US" sz="1100">
                <a:ea typeface="+mn-lt"/>
                <a:cs typeface="+mn-lt"/>
              </a:rPr>
              <a:t>();</a:t>
            </a:r>
            <a:endParaRPr lang="en-US">
              <a:ea typeface="+mn-lt"/>
              <a:cs typeface="+mn-lt"/>
            </a:endParaRPr>
          </a:p>
          <a:p>
            <a:r>
              <a:rPr lang="en-US" sz="1100">
                <a:ea typeface="+mn-lt"/>
                <a:cs typeface="+mn-lt"/>
              </a:rPr>
              <a:t> </a:t>
            </a:r>
            <a:r>
              <a:rPr lang="en-US" sz="1100" err="1">
                <a:ea typeface="+mn-lt"/>
                <a:cs typeface="+mn-lt"/>
              </a:rPr>
              <a:t>radio.openReadingPipe</a:t>
            </a:r>
            <a:r>
              <a:rPr lang="en-US" sz="1100">
                <a:ea typeface="+mn-lt"/>
                <a:cs typeface="+mn-lt"/>
              </a:rPr>
              <a:t>(</a:t>
            </a:r>
            <a:r>
              <a:rPr lang="en-US" sz="1100">
                <a:solidFill>
                  <a:srgbClr val="40A070"/>
                </a:solidFill>
                <a:ea typeface="+mn-lt"/>
                <a:cs typeface="+mn-lt"/>
              </a:rPr>
              <a:t>0</a:t>
            </a:r>
            <a:r>
              <a:rPr lang="en-US" sz="1100">
                <a:ea typeface="+mn-lt"/>
                <a:cs typeface="+mn-lt"/>
              </a:rPr>
              <a:t>, address);</a:t>
            </a:r>
            <a:endParaRPr lang="en-US">
              <a:ea typeface="+mn-lt"/>
              <a:cs typeface="+mn-lt"/>
            </a:endParaRPr>
          </a:p>
          <a:p>
            <a:r>
              <a:rPr lang="en-US" sz="1100">
                <a:ea typeface="+mn-lt"/>
                <a:cs typeface="+mn-lt"/>
              </a:rPr>
              <a:t> </a:t>
            </a:r>
            <a:r>
              <a:rPr lang="en-US" sz="1100" err="1">
                <a:ea typeface="+mn-lt"/>
                <a:cs typeface="+mn-lt"/>
              </a:rPr>
              <a:t>radio.setPALevel</a:t>
            </a:r>
            <a:r>
              <a:rPr lang="en-US" sz="1100">
                <a:ea typeface="+mn-lt"/>
                <a:cs typeface="+mn-lt"/>
              </a:rPr>
              <a:t>(RF24_PA_MIN);</a:t>
            </a:r>
            <a:endParaRPr lang="en-US">
              <a:ea typeface="+mn-lt"/>
              <a:cs typeface="+mn-lt"/>
            </a:endParaRPr>
          </a:p>
          <a:p>
            <a:r>
              <a:rPr lang="en-US" sz="1100">
                <a:ea typeface="+mn-lt"/>
                <a:cs typeface="+mn-lt"/>
              </a:rPr>
              <a:t> </a:t>
            </a:r>
            <a:r>
              <a:rPr lang="en-US" sz="1100" err="1">
                <a:ea typeface="+mn-lt"/>
                <a:cs typeface="+mn-lt"/>
              </a:rPr>
              <a:t>radio.startListening</a:t>
            </a:r>
            <a:r>
              <a:rPr lang="en-US" sz="1100">
                <a:ea typeface="+mn-lt"/>
                <a:cs typeface="+mn-lt"/>
              </a:rPr>
              <a:t>();</a:t>
            </a:r>
            <a:endParaRPr lang="en-US">
              <a:ea typeface="+mn-lt"/>
              <a:cs typeface="+mn-lt"/>
            </a:endParaRPr>
          </a:p>
          <a:p>
            <a:r>
              <a:rPr lang="en-US" sz="1100">
                <a:ea typeface="+mn-lt"/>
                <a:cs typeface="+mn-lt"/>
              </a:rPr>
              <a:t> } </a:t>
            </a:r>
            <a:endParaRPr lang="en-US">
              <a:solidFill>
                <a:srgbClr val="000000"/>
              </a:solidFill>
              <a:ea typeface="+mn-lt"/>
              <a:cs typeface="+mn-lt"/>
            </a:endParaRPr>
          </a:p>
          <a:p>
            <a:endParaRPr lang="en-US" sz="1100">
              <a:solidFill>
                <a:srgbClr val="954121"/>
              </a:solidFill>
              <a:ea typeface="+mn-lt"/>
              <a:cs typeface="+mn-lt"/>
            </a:endParaRPr>
          </a:p>
          <a:p>
            <a:r>
              <a:rPr lang="en-US" sz="1100">
                <a:solidFill>
                  <a:srgbClr val="954121"/>
                </a:solidFill>
                <a:ea typeface="+mn-lt"/>
                <a:cs typeface="+mn-lt"/>
              </a:rPr>
              <a:t>void</a:t>
            </a:r>
            <a:r>
              <a:rPr lang="en-US" sz="1100">
                <a:ea typeface="+mn-lt"/>
                <a:cs typeface="+mn-lt"/>
              </a:rPr>
              <a:t> </a:t>
            </a:r>
            <a:r>
              <a:rPr lang="en-US" sz="1100" b="1">
                <a:solidFill>
                  <a:srgbClr val="445588"/>
                </a:solidFill>
                <a:ea typeface="+mn-lt"/>
                <a:cs typeface="+mn-lt"/>
              </a:rPr>
              <a:t>loop</a:t>
            </a:r>
            <a:r>
              <a:rPr lang="en-US" sz="1100">
                <a:solidFill>
                  <a:srgbClr val="0000FF"/>
                </a:solidFill>
                <a:ea typeface="+mn-lt"/>
                <a:cs typeface="+mn-lt"/>
              </a:rPr>
              <a:t>()</a:t>
            </a:r>
            <a:r>
              <a:rPr lang="en-US" sz="1100">
                <a:ea typeface="+mn-lt"/>
                <a:cs typeface="+mn-lt"/>
              </a:rPr>
              <a:t> {</a:t>
            </a:r>
            <a:endParaRPr lang="en-US">
              <a:ea typeface="+mn-lt"/>
              <a:cs typeface="+mn-lt"/>
            </a:endParaRPr>
          </a:p>
          <a:p>
            <a:r>
              <a:rPr lang="en-US" sz="1100">
                <a:ea typeface="+mn-lt"/>
                <a:cs typeface="+mn-lt"/>
              </a:rPr>
              <a:t> </a:t>
            </a:r>
            <a:r>
              <a:rPr lang="en-US" sz="1100">
                <a:solidFill>
                  <a:srgbClr val="954121"/>
                </a:solidFill>
                <a:ea typeface="+mn-lt"/>
                <a:cs typeface="+mn-lt"/>
              </a:rPr>
              <a:t>if</a:t>
            </a:r>
            <a:r>
              <a:rPr lang="en-US" sz="1100">
                <a:ea typeface="+mn-lt"/>
                <a:cs typeface="+mn-lt"/>
              </a:rPr>
              <a:t> (</a:t>
            </a:r>
            <a:r>
              <a:rPr lang="en-US" sz="1100" err="1">
                <a:ea typeface="+mn-lt"/>
                <a:cs typeface="+mn-lt"/>
              </a:rPr>
              <a:t>radio.</a:t>
            </a:r>
            <a:r>
              <a:rPr lang="en-US" sz="1100" err="1">
                <a:solidFill>
                  <a:srgbClr val="0086B3"/>
                </a:solidFill>
                <a:ea typeface="+mn-lt"/>
                <a:cs typeface="+mn-lt"/>
              </a:rPr>
              <a:t>available</a:t>
            </a:r>
            <a:r>
              <a:rPr lang="en-US" sz="1100">
                <a:ea typeface="+mn-lt"/>
                <a:cs typeface="+mn-lt"/>
              </a:rPr>
              <a:t>()) { </a:t>
            </a:r>
            <a:endParaRPr lang="en-US">
              <a:solidFill>
                <a:srgbClr val="000000"/>
              </a:solidFill>
              <a:ea typeface="+mn-lt"/>
              <a:cs typeface="+mn-lt"/>
            </a:endParaRPr>
          </a:p>
          <a:p>
            <a:r>
              <a:rPr lang="en-US" sz="1100">
                <a:solidFill>
                  <a:srgbClr val="954121"/>
                </a:solidFill>
                <a:ea typeface="+mn-lt"/>
                <a:cs typeface="+mn-lt"/>
              </a:rPr>
              <a:t>char</a:t>
            </a:r>
            <a:r>
              <a:rPr lang="en-US" sz="1100">
                <a:ea typeface="+mn-lt"/>
                <a:cs typeface="+mn-lt"/>
              </a:rPr>
              <a:t> </a:t>
            </a:r>
            <a:r>
              <a:rPr lang="en-US" sz="1100">
                <a:solidFill>
                  <a:srgbClr val="0086B3"/>
                </a:solidFill>
                <a:ea typeface="+mn-lt"/>
                <a:cs typeface="+mn-lt"/>
              </a:rPr>
              <a:t>text</a:t>
            </a:r>
            <a:r>
              <a:rPr lang="en-US" sz="1100">
                <a:ea typeface="+mn-lt"/>
                <a:cs typeface="+mn-lt"/>
              </a:rPr>
              <a:t>[</a:t>
            </a:r>
            <a:r>
              <a:rPr lang="en-US" sz="1100">
                <a:solidFill>
                  <a:srgbClr val="40A070"/>
                </a:solidFill>
                <a:ea typeface="+mn-lt"/>
                <a:cs typeface="+mn-lt"/>
              </a:rPr>
              <a:t>32</a:t>
            </a:r>
            <a:r>
              <a:rPr lang="en-US" sz="1100">
                <a:ea typeface="+mn-lt"/>
                <a:cs typeface="+mn-lt"/>
              </a:rPr>
              <a:t>] = </a:t>
            </a:r>
            <a:r>
              <a:rPr lang="en-US" sz="1100">
                <a:solidFill>
                  <a:srgbClr val="219161"/>
                </a:solidFill>
                <a:ea typeface="+mn-lt"/>
                <a:cs typeface="+mn-lt"/>
              </a:rPr>
              <a:t>""</a:t>
            </a:r>
            <a:r>
              <a:rPr lang="en-US" sz="1100">
                <a:ea typeface="+mn-lt"/>
                <a:cs typeface="+mn-lt"/>
              </a:rPr>
              <a:t>;</a:t>
            </a:r>
            <a:endParaRPr lang="en-US">
              <a:ea typeface="+mn-lt"/>
              <a:cs typeface="+mn-lt"/>
            </a:endParaRPr>
          </a:p>
          <a:p>
            <a:r>
              <a:rPr lang="en-US" sz="1100" err="1">
                <a:ea typeface="+mn-lt"/>
                <a:cs typeface="+mn-lt"/>
              </a:rPr>
              <a:t>radio.</a:t>
            </a:r>
            <a:r>
              <a:rPr lang="en-US" sz="1100" err="1">
                <a:solidFill>
                  <a:srgbClr val="0086B3"/>
                </a:solidFill>
                <a:ea typeface="+mn-lt"/>
                <a:cs typeface="+mn-lt"/>
              </a:rPr>
              <a:t>read</a:t>
            </a:r>
            <a:r>
              <a:rPr lang="en-US" sz="1100">
                <a:ea typeface="+mn-lt"/>
                <a:cs typeface="+mn-lt"/>
              </a:rPr>
              <a:t>(&amp;</a:t>
            </a:r>
            <a:r>
              <a:rPr lang="en-US" sz="1100">
                <a:solidFill>
                  <a:srgbClr val="0086B3"/>
                </a:solidFill>
                <a:ea typeface="+mn-lt"/>
                <a:cs typeface="+mn-lt"/>
              </a:rPr>
              <a:t>text</a:t>
            </a:r>
            <a:r>
              <a:rPr lang="en-US" sz="1100">
                <a:ea typeface="+mn-lt"/>
                <a:cs typeface="+mn-lt"/>
              </a:rPr>
              <a:t>, </a:t>
            </a:r>
            <a:r>
              <a:rPr lang="en-US" sz="1100" err="1">
                <a:solidFill>
                  <a:srgbClr val="954121"/>
                </a:solidFill>
                <a:ea typeface="+mn-lt"/>
                <a:cs typeface="+mn-lt"/>
              </a:rPr>
              <a:t>sizeof</a:t>
            </a:r>
            <a:r>
              <a:rPr lang="en-US" sz="1100">
                <a:ea typeface="+mn-lt"/>
                <a:cs typeface="+mn-lt"/>
              </a:rPr>
              <a:t>(</a:t>
            </a:r>
            <a:r>
              <a:rPr lang="en-US" sz="1100">
                <a:solidFill>
                  <a:srgbClr val="0086B3"/>
                </a:solidFill>
                <a:ea typeface="+mn-lt"/>
                <a:cs typeface="+mn-lt"/>
              </a:rPr>
              <a:t>text</a:t>
            </a:r>
            <a:r>
              <a:rPr lang="en-US" sz="1100">
                <a:ea typeface="+mn-lt"/>
                <a:cs typeface="+mn-lt"/>
              </a:rPr>
              <a:t>))</a:t>
            </a:r>
            <a:endParaRPr lang="en-US">
              <a:ea typeface="+mn-lt"/>
              <a:cs typeface="+mn-lt"/>
            </a:endParaRPr>
          </a:p>
          <a:p>
            <a:r>
              <a:rPr lang="en-US" sz="1100">
                <a:ea typeface="+mn-lt"/>
                <a:cs typeface="+mn-lt"/>
              </a:rPr>
              <a:t>; </a:t>
            </a:r>
            <a:r>
              <a:rPr lang="en-US" sz="1100" err="1">
                <a:solidFill>
                  <a:srgbClr val="0086B3"/>
                </a:solidFill>
                <a:ea typeface="+mn-lt"/>
                <a:cs typeface="+mn-lt"/>
              </a:rPr>
              <a:t>Serial</a:t>
            </a:r>
            <a:r>
              <a:rPr lang="en-US" sz="1100" err="1">
                <a:ea typeface="+mn-lt"/>
                <a:cs typeface="+mn-lt"/>
              </a:rPr>
              <a:t>.</a:t>
            </a:r>
            <a:r>
              <a:rPr lang="en-US" sz="1100" err="1">
                <a:solidFill>
                  <a:srgbClr val="0086B3"/>
                </a:solidFill>
                <a:ea typeface="+mn-lt"/>
                <a:cs typeface="+mn-lt"/>
              </a:rPr>
              <a:t>println</a:t>
            </a:r>
            <a:r>
              <a:rPr lang="en-US" sz="1100">
                <a:ea typeface="+mn-lt"/>
                <a:cs typeface="+mn-lt"/>
              </a:rPr>
              <a:t>(</a:t>
            </a:r>
            <a:r>
              <a:rPr lang="en-US" sz="1100">
                <a:solidFill>
                  <a:srgbClr val="0086B3"/>
                </a:solidFill>
                <a:ea typeface="+mn-lt"/>
                <a:cs typeface="+mn-lt"/>
              </a:rPr>
              <a:t>text</a:t>
            </a:r>
            <a:r>
              <a:rPr lang="en-US" sz="1100">
                <a:ea typeface="+mn-lt"/>
                <a:cs typeface="+mn-lt"/>
              </a:rPr>
              <a:t>);</a:t>
            </a:r>
            <a:endParaRPr lang="en-US">
              <a:ea typeface="+mn-lt"/>
              <a:cs typeface="+mn-lt"/>
            </a:endParaRPr>
          </a:p>
          <a:p>
            <a:r>
              <a:rPr lang="en-US" sz="1100">
                <a:ea typeface="+mn-lt"/>
                <a:cs typeface="+mn-lt"/>
              </a:rPr>
              <a:t> }</a:t>
            </a:r>
            <a:endParaRPr lang="en-US">
              <a:ea typeface="+mn-lt"/>
              <a:cs typeface="+mn-lt"/>
            </a:endParaRPr>
          </a:p>
          <a:p>
            <a:r>
              <a:rPr lang="en-US" sz="1100">
                <a:ea typeface="+mn-lt"/>
                <a:cs typeface="+mn-lt"/>
              </a:rPr>
              <a:t> }</a:t>
            </a:r>
            <a:endParaRPr lang="en-US">
              <a:cs typeface="Calibri"/>
            </a:endParaRPr>
          </a:p>
        </p:txBody>
      </p:sp>
      <p:sp>
        <p:nvSpPr>
          <p:cNvPr id="5" name="TextBox 4">
            <a:extLst>
              <a:ext uri="{FF2B5EF4-FFF2-40B4-BE49-F238E27FC236}">
                <a16:creationId xmlns:a16="http://schemas.microsoft.com/office/drawing/2014/main" id="{5EF0465F-022D-BBF5-BEB4-D994E3C76528}"/>
              </a:ext>
            </a:extLst>
          </p:cNvPr>
          <p:cNvSpPr txBox="1"/>
          <p:nvPr/>
        </p:nvSpPr>
        <p:spPr>
          <a:xfrm>
            <a:off x="3926758" y="460887"/>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TextBox 5">
            <a:extLst>
              <a:ext uri="{FF2B5EF4-FFF2-40B4-BE49-F238E27FC236}">
                <a16:creationId xmlns:a16="http://schemas.microsoft.com/office/drawing/2014/main" id="{C1E1B0CB-6A64-CA95-4D7A-BD3B63A25FB2}"/>
              </a:ext>
            </a:extLst>
          </p:cNvPr>
          <p:cNvSpPr txBox="1"/>
          <p:nvPr/>
        </p:nvSpPr>
        <p:spPr>
          <a:xfrm>
            <a:off x="10170241" y="5168080"/>
            <a:ext cx="11798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cs typeface="Calibri"/>
                <a:hlinkClick r:id="rId3"/>
              </a:rPr>
              <a:t>remote</a:t>
            </a:r>
            <a:endParaRPr lang="en-US" sz="2400"/>
          </a:p>
        </p:txBody>
      </p:sp>
      <p:sp>
        <p:nvSpPr>
          <p:cNvPr id="7" name="TextBox 6">
            <a:extLst>
              <a:ext uri="{FF2B5EF4-FFF2-40B4-BE49-F238E27FC236}">
                <a16:creationId xmlns:a16="http://schemas.microsoft.com/office/drawing/2014/main" id="{309FAC37-E55C-B60D-0AB6-365F674EAE75}"/>
              </a:ext>
            </a:extLst>
          </p:cNvPr>
          <p:cNvSpPr txBox="1"/>
          <p:nvPr/>
        </p:nvSpPr>
        <p:spPr>
          <a:xfrm>
            <a:off x="8289823" y="5168081"/>
            <a:ext cx="26669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u="sng">
                <a:cs typeface="Calibri"/>
              </a:rPr>
              <a:t>Link for code :</a:t>
            </a:r>
            <a:endParaRPr lang="en-US" sz="2400" b="1" u="sng"/>
          </a:p>
        </p:txBody>
      </p:sp>
    </p:spTree>
    <p:extLst>
      <p:ext uri="{BB962C8B-B14F-4D97-AF65-F5344CB8AC3E}">
        <p14:creationId xmlns:p14="http://schemas.microsoft.com/office/powerpoint/2010/main" val="330091393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17</Slides>
  <Notes>0</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Robo-Soccer &amp; Manipulator</vt:lpstr>
      <vt:lpstr>Problem Statement (Robo-soccer)</vt:lpstr>
      <vt:lpstr>Components used :</vt:lpstr>
      <vt:lpstr>Design of bot:</vt:lpstr>
      <vt:lpstr>Robot spec in detail :</vt:lpstr>
      <vt:lpstr>PowerPoint Presentation</vt:lpstr>
      <vt:lpstr>PowerPoint Presentation</vt:lpstr>
      <vt:lpstr>PowerPoint Presentation</vt:lpstr>
      <vt:lpstr>PowerPoint Presentation</vt:lpstr>
      <vt:lpstr>PowerPoint Presentation</vt:lpstr>
      <vt:lpstr>PowerPoint Presentation</vt:lpstr>
      <vt:lpstr>Problem Statement (Manipulator)</vt:lpstr>
      <vt:lpstr>Components used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236</cp:revision>
  <dcterms:created xsi:type="dcterms:W3CDTF">2023-08-02T21:34:05Z</dcterms:created>
  <dcterms:modified xsi:type="dcterms:W3CDTF">2023-08-03T16:13:20Z</dcterms:modified>
</cp:coreProperties>
</file>